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5" r:id="rId3"/>
    <p:sldId id="296" r:id="rId4"/>
    <p:sldId id="261" r:id="rId5"/>
    <p:sldId id="297" r:id="rId6"/>
    <p:sldId id="299" r:id="rId7"/>
    <p:sldId id="302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298" r:id="rId17"/>
    <p:sldId id="309" r:id="rId18"/>
    <p:sldId id="263" r:id="rId19"/>
  </p:sldIdLst>
  <p:sldSz cx="12192000" cy="6858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EF0A3-709F-3C7E-F787-4AC7D11A34FA}" name="KimSeongeun" initials="SK" userId="S::sekim@seoultech.ac.kr::3e4cc91a-bb22-427f-acfc-be18ffddb38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seon Lee" initials="YL" lastIdx="1" clrIdx="0">
    <p:extLst>
      <p:ext uri="{19B8F6BF-5375-455C-9EA6-DF929625EA0E}">
        <p15:presenceInfo xmlns:p15="http://schemas.microsoft.com/office/powerpoint/2012/main" userId="21addd41ff45e5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FEE"/>
    <a:srgbClr val="FFFFFF"/>
    <a:srgbClr val="74C4E8"/>
    <a:srgbClr val="99FF99"/>
    <a:srgbClr val="F9DBDB"/>
    <a:srgbClr val="FFFF99"/>
    <a:srgbClr val="450B0B"/>
    <a:srgbClr val="E8E8E8"/>
    <a:srgbClr val="747474"/>
    <a:srgbClr val="9E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95DBF-E53E-4D73-8493-9B0C57A9EAC2}" v="676" dt="2026-03-18T16:46:51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326" autoAdjust="0"/>
  </p:normalViewPr>
  <p:slideViewPr>
    <p:cSldViewPr snapToGrid="0">
      <p:cViewPr varScale="1">
        <p:scale>
          <a:sx n="112" d="100"/>
          <a:sy n="112" d="100"/>
        </p:scale>
        <p:origin x="-14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A00D0D4-A6B4-40EC-8EFD-B8F12686B3DB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72F2196-B487-4C1E-8CF2-8AA78E9BE4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6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240968-E538-32AE-19A3-60C1A7A93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66A204-ABB9-D889-1489-E509722C7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02C77B-3978-F2A1-C3F7-3B67098A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A3D4-2385-4C85-96FE-643F2095F8A7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A0AB7C-1E84-0C55-6A80-744A28BA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B86B88-74B4-0722-8060-18D854F7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524625"/>
            <a:ext cx="2743200" cy="365125"/>
          </a:xfrm>
        </p:spPr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94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DB2C43-430C-FAD1-A6E6-9FCFF0E0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48BD38-37BD-FAE0-6269-2DF23638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761C60-8881-423B-1214-A028FAF2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6CBF-C49B-4070-9926-33412580A32A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371248-A4D4-299E-3ECD-FD15AB28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4F8106-CFCA-738F-82AA-33CC2833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13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7A21342-21B2-2256-9FB7-8FCE4DB2B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92A6D8-EC33-3576-B199-194B073F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179692-DF87-57E8-A6B2-42FA43BC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4520-10ED-410D-B77F-A934AE00BB59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73963-AB8E-F4B9-EAB5-2FB64BC6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613971-B914-DC0A-9CCB-A018172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1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8F1596-096E-1488-C2C9-91C9E6CDE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365E19-57B2-59C8-21D1-1766B5EE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DE48EA-FA45-B4D0-9394-A964A4EF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FE3FE0-0B6C-72B9-ED34-FB7C7F0E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AA2F04-1B16-BA6C-FFF0-BD3DAE0B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55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51A0B-3AE7-31D7-8729-6A40C90E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46FCBB-E6DF-37C0-EE5A-068EE4471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473AD4-A44C-53D1-3F05-C63F4E88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2D1D49-C5C6-0F0B-98C6-C14AC827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DA5791-3214-E0C4-6ED9-23912C76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828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59C68-BB73-66F8-C79B-C4681D9F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289DE4-D7ED-C46C-043A-3A8554FBF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1EB364-2718-450F-4E2D-3883BC58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BA0AF3-962E-B6A8-5FF7-45A4C79A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2ADAD0-959C-C867-43AF-724DC0FD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31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3786C3-5E0A-8BD2-BD76-FEDA68C8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E39D75-DE8E-2CA8-2755-FD8015433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681559-3049-BF2B-88E6-B9172B252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6F674F-92EB-B0E5-55D3-D447F04F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547AC5-E8EC-38CB-E142-C2ED03EC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FB5330-D9E9-9951-EBF3-59437B4D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10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C53F0F-B73B-EBD3-0583-2F992781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3E4E61-28FA-E3A5-3F09-8A69FBE8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F9AFDC-6ACE-0FA2-6ACD-8EBE3AA69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BB6BC0A-C4AA-CF0B-85CA-5E71D04B4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61232B-6782-9409-6C8F-398E0F8D6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60C7968-2EC5-87BF-F971-57E0B29D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6394523-2B05-F638-E65C-793BAACB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824A4DE-065C-7618-0F12-EF16D4F1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08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7D56DD-FAF7-95FE-5070-A1E61ADF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70A8654-D657-D645-9BD3-D06DA52E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2ADF66-4A63-9FA6-1827-2F8DCEBE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B6AD78-6248-187E-933B-5DFE6990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6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D088F1D-6BD9-D7DB-3708-D07B4C53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9ED1327-A0E1-66E0-9446-874708E5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6E64FB-8ED4-5C5F-3DDD-865186DB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80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4C434F-E24B-2150-6D6D-35007AAC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2D18A4-343A-CB40-B4FF-DC433463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41835E-78B2-A603-2622-C590207A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5AC6A3-ACBB-D09B-3C78-5DB5ED40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23C1CF-832A-E7A0-0080-3C1EA4E3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5605C0-7ABD-CC57-465D-DE6AB381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2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41FCD-D25F-E267-1D9B-E06E4751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B05272-F5AA-1A32-56C0-A38BFDA5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1D8A3-9FD2-6325-F5B5-E1190E7C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8CE4-5D67-4BE6-87E1-5E96C0BD7F26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A97A1-C843-7720-0268-68E6D4B3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68CF6B-78DD-944A-CA9A-B102C01C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1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B7F584-4261-2065-4478-C6468668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CADDB19-572E-5F12-AC5C-099DA89E1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758DBE-4E7E-B4FF-DA90-B09E7BC96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ACB42C-A6F3-C6AF-C8EC-5CBC2320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23BCC3-429A-0EC3-8C84-532BCDF5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B5ECBC-FAA5-33C5-E8AB-2A9BE991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74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16711B-FB12-AB6F-3B13-E27506C9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A9274D-A01A-7EAA-6653-65270CD32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8F20C3-9D26-B47A-D2F2-E66C84D0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0AFAAC-FF3D-A1BB-CDC4-76DBD87F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B91F59-34C5-0D40-EC86-2795E623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558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46A476-3EEF-1254-2AD4-A3E93CC2B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E4D2B0-093A-EE77-4C9C-D7F0D0B1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D05CA5-5E0A-7AB1-7F51-4EDEBD29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823243-1333-BC92-42C4-2374A019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316C48-4A07-5CE2-F454-D262D9C1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52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52CD48-449F-81FF-FE91-36C8C8D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50668C-7D3A-1F96-7A17-BB2F0C6B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B12651-2250-F869-F7AB-E689C3E7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0889-466D-455E-826B-780092A94763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07441-124C-3C55-3CB1-7D345EE2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0FE96-ECBE-AA71-F5CC-DC89C704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08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EAF4E3-FFA7-F1E8-3448-6FEE2790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99A93B-5746-D7E4-64C6-EB5C1B685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559427-D163-89EA-F5B8-0D6034C39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1EB0F5-000F-EAC1-B911-F1773EFB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57D5-08C7-46BB-8661-37235BDF5CB6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B5E4B0-D0BF-C2B1-6BF7-413A48A6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BCE481-717B-B177-7BE4-CDC7449B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7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B2EAA-F8BD-5692-BD9C-E17881EF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C267E0-9A99-60BC-AFB7-3AA3B5620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0C7E5B-3B36-FEF3-F89B-C228B47E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98AAC4B-CB1A-645C-8543-FBE01DF64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D330C47-9027-5678-74F0-3A6D60F89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8DF5860-0AE5-647C-0F5F-3BF01C30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D8C-79D4-4AA5-AACC-4ADBC900D34A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7C09F2-2D55-8537-AD66-46990F4A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A7D934A-C961-B010-3B4A-B2CE555F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5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4FEAEF-7300-A0B6-4361-1820DD8A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434CC84-5379-91BD-ED1C-113782F2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8447-CA31-4796-89FB-9E7FD60481A8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8E7BF3-1FBE-DFCA-DA23-68E5C9A7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7513F16-5638-B3AD-769F-4F8CE154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38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8A60EA4-A42A-DAF4-9885-93D9E16E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63A3-3132-4A1F-8CE8-F1731C70E6A5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5814F8-5EDB-B389-CE84-8AC969F5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6F01C6-D7DB-B0A5-6BC3-8AA292F3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0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B2E434-C9A5-693B-F811-E257806D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2441C3-EFFA-E17F-C459-4FB88772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8F2C4C-5A18-98C1-538C-A8066EF40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F45D70-D585-01FA-22EC-A264D325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854-8FEA-4480-AD37-FC7C793FE377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70EAE2-682C-DF73-E569-9ADE96D6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3A3F45-D088-8EE1-1863-0911919E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2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859646-D8AE-3C85-0F25-8ABB2F1E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1E30B2-32B3-1B7F-94B5-643CC2FC9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37C3D8-03D5-946B-1E3B-6D64EA056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94ABEA-FE3A-34A1-9553-CA5EB038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FCE1-F5B3-40E3-A751-13365011555A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5C375F-BCEB-E5E0-4EE5-72282E0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F4B167-04F4-9B8E-936F-941672EE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8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F928EC7-9E53-FB00-EB56-7810DD6D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4DA34A-920A-BC80-4F19-B4FE12BAC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99DB6A-1C35-4B47-998B-77A124DA9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E775D-B68E-441B-994A-F2F53D7741C1}" type="datetime1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672621-6EF0-71FF-2DC9-76C980F09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01801F-E92F-EB25-4DD8-8F0B55CD2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8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4D90AB-5596-0B69-1168-9AB46CB9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F8D4E9-9961-AD26-BCC0-DDDAADCC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912765-7A78-2ED0-902C-37F4CF5AD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2C5B-04FB-4759-95A7-12517949880A}" type="datetimeFigureOut">
              <a:rPr lang="ko-KR" altLang="en-US" smtClean="0"/>
              <a:t>2026-03-19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DE3D6F-1219-5374-0CF1-E256974C8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0E28D1-05E6-3151-78F8-DAF961F4D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x</a:t>
            </a:r>
            <a:fld id="{C30F06C9-31D7-4D02-BBC7-D0F283011E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83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BCBBEBB-E0C6-B33F-1D20-AC70F10DC10F}"/>
              </a:ext>
            </a:extLst>
          </p:cNvPr>
          <p:cNvSpPr/>
          <p:nvPr/>
        </p:nvSpPr>
        <p:spPr>
          <a:xfrm>
            <a:off x="0" y="0"/>
            <a:ext cx="564776" cy="6858000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60667C-7322-ED3B-A3E7-71640CA96BC2}"/>
              </a:ext>
            </a:extLst>
          </p:cNvPr>
          <p:cNvSpPr/>
          <p:nvPr/>
        </p:nvSpPr>
        <p:spPr>
          <a:xfrm>
            <a:off x="0" y="0"/>
            <a:ext cx="564776" cy="932329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4BDE3-7F03-A4CB-0524-CF612A467811}"/>
              </a:ext>
            </a:extLst>
          </p:cNvPr>
          <p:cNvSpPr txBox="1"/>
          <p:nvPr/>
        </p:nvSpPr>
        <p:spPr>
          <a:xfrm>
            <a:off x="1126189" y="2115953"/>
            <a:ext cx="9709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Research Project</a:t>
            </a:r>
          </a:p>
          <a:p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electroencephalographic signature predicts craving for methamphetamine </a:t>
            </a:r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(2024)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D7248-D202-9BA6-9C1E-3062B94A6C9C}"/>
              </a:ext>
            </a:extLst>
          </p:cNvPr>
          <p:cNvSpPr txBox="1"/>
          <p:nvPr/>
        </p:nvSpPr>
        <p:spPr>
          <a:xfrm>
            <a:off x="1216188" y="4101006"/>
            <a:ext cx="9349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Weiwen Tian, Di Zhao, </a:t>
            </a:r>
            <a:r>
              <a:rPr lang="en-US" altLang="ko-K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Jinjun</a:t>
            </a:r>
            <a:r>
              <a:rPr lang="en-US" altLang="ko-K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Ding, </a:t>
            </a:r>
            <a:r>
              <a:rPr lang="en-US" altLang="ko-K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Shulu</a:t>
            </a:r>
            <a:r>
              <a:rPr lang="en-US" altLang="ko-K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Zhan, Yi Zhang, Amit Etkin, Wei Wu*, Ti-Fei Yuan*</a:t>
            </a:r>
            <a:endParaRPr lang="ko-KR" altLang="en-US" sz="1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2D6B9-6FAC-C47E-04A6-3B8F0975E81D}"/>
              </a:ext>
            </a:extLst>
          </p:cNvPr>
          <p:cNvSpPr txBox="1"/>
          <p:nvPr/>
        </p:nvSpPr>
        <p:spPr>
          <a:xfrm rot="5400000">
            <a:off x="9852434" y="3044280"/>
            <a:ext cx="25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2026.03.19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5D3A1C2-4B85-6FD6-8DF7-79B2A6A7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5" y="532183"/>
            <a:ext cx="1789018" cy="5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ECD3C-84DE-49B0-829E-AC3AB3A14508}"/>
              </a:ext>
            </a:extLst>
          </p:cNvPr>
          <p:cNvSpPr txBox="1"/>
          <p:nvPr/>
        </p:nvSpPr>
        <p:spPr>
          <a:xfrm>
            <a:off x="8170817" y="5711687"/>
            <a:ext cx="314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BrainLAB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</a:t>
            </a:r>
          </a:p>
          <a:p>
            <a:pPr algn="r"/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인공지능응용학과 </a:t>
            </a:r>
            <a:r>
              <a:rPr lang="ko-KR" altLang="en-US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나영서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234440-7244-18FC-42D3-08F5DE778894}"/>
              </a:ext>
            </a:extLst>
          </p:cNvPr>
          <p:cNvGrpSpPr/>
          <p:nvPr/>
        </p:nvGrpSpPr>
        <p:grpSpPr>
          <a:xfrm>
            <a:off x="2629543" y="532183"/>
            <a:ext cx="1789018" cy="569233"/>
            <a:chOff x="2467543" y="222461"/>
            <a:chExt cx="1561077" cy="499635"/>
          </a:xfrm>
        </p:grpSpPr>
        <p:pic>
          <p:nvPicPr>
            <p:cNvPr id="1036" name="Picture 12" descr="서울과학기술대학교 - 대학소개 - 대학상징 - 로고 및 UI - 시그니춰">
              <a:extLst>
                <a:ext uri="{FF2B5EF4-FFF2-40B4-BE49-F238E27FC236}">
                  <a16:creationId xmlns:a16="http://schemas.microsoft.com/office/drawing/2014/main" id="{8879128B-0AB6-20B9-D272-8AB547A85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7" t="56824" r="53898" b="6017"/>
            <a:stretch>
              <a:fillRect/>
            </a:stretch>
          </p:blipFill>
          <p:spPr bwMode="auto">
            <a:xfrm>
              <a:off x="2996600" y="222461"/>
              <a:ext cx="1032020" cy="48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서울과학기술대학교 - 위키원">
              <a:extLst>
                <a:ext uri="{FF2B5EF4-FFF2-40B4-BE49-F238E27FC236}">
                  <a16:creationId xmlns:a16="http://schemas.microsoft.com/office/drawing/2014/main" id="{E3CCFB08-D9F1-3FFD-A5E0-172FB0949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543" y="222461"/>
              <a:ext cx="499635" cy="49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3D76930-B1E2-4F29-C73B-04DA42EDD9D6}"/>
              </a:ext>
            </a:extLst>
          </p:cNvPr>
          <p:cNvSpPr/>
          <p:nvPr/>
        </p:nvSpPr>
        <p:spPr>
          <a:xfrm>
            <a:off x="10475893" y="751385"/>
            <a:ext cx="180000" cy="180944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5E97528-316F-BA73-B82A-E9040DC09A4D}"/>
              </a:ext>
            </a:extLst>
          </p:cNvPr>
          <p:cNvSpPr/>
          <p:nvPr/>
        </p:nvSpPr>
        <p:spPr>
          <a:xfrm>
            <a:off x="11047393" y="751385"/>
            <a:ext cx="180000" cy="180944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2129F5A-3190-845B-C0FB-42BA10DBDD49}"/>
              </a:ext>
            </a:extLst>
          </p:cNvPr>
          <p:cNvSpPr/>
          <p:nvPr/>
        </p:nvSpPr>
        <p:spPr>
          <a:xfrm>
            <a:off x="10761643" y="751370"/>
            <a:ext cx="180000" cy="180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F20853D-9DA6-B353-39C5-64FABDCADBA2}"/>
              </a:ext>
            </a:extLst>
          </p:cNvPr>
          <p:cNvSpPr/>
          <p:nvPr/>
        </p:nvSpPr>
        <p:spPr>
          <a:xfrm>
            <a:off x="1246167" y="4517188"/>
            <a:ext cx="686219" cy="131369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6A119F-CE12-044C-3D51-BEF5B53508CB}"/>
              </a:ext>
            </a:extLst>
          </p:cNvPr>
          <p:cNvSpPr/>
          <p:nvPr/>
        </p:nvSpPr>
        <p:spPr>
          <a:xfrm>
            <a:off x="2339601" y="4517188"/>
            <a:ext cx="2382418" cy="131369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E653AC0-434B-0A8B-FE76-6835925B973B}"/>
              </a:ext>
            </a:extLst>
          </p:cNvPr>
          <p:cNvSpPr/>
          <p:nvPr/>
        </p:nvSpPr>
        <p:spPr>
          <a:xfrm>
            <a:off x="1932386" y="4517173"/>
            <a:ext cx="407215" cy="131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492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E68F3-E2D5-3D5E-7E25-E1D54631D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그림 43">
            <a:extLst>
              <a:ext uri="{FF2B5EF4-FFF2-40B4-BE49-F238E27FC236}">
                <a16:creationId xmlns:a16="http://schemas.microsoft.com/office/drawing/2014/main" id="{4FFFFC4D-06BD-136E-6090-CC68D89B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9538" r="43371"/>
          <a:stretch>
            <a:fillRect/>
          </a:stretch>
        </p:blipFill>
        <p:spPr>
          <a:xfrm>
            <a:off x="2022088" y="3613906"/>
            <a:ext cx="1724722" cy="2366069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1E61D2EC-C012-C9B6-65EE-890FF9E5A9F8}"/>
              </a:ext>
            </a:extLst>
          </p:cNvPr>
          <p:cNvSpPr/>
          <p:nvPr/>
        </p:nvSpPr>
        <p:spPr>
          <a:xfrm>
            <a:off x="2256118" y="4172868"/>
            <a:ext cx="654136" cy="379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1BDD1A02-88D9-AD75-EFFC-15395566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8" y="1396669"/>
            <a:ext cx="1375551" cy="127565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175F41-59D0-C975-CD21-B0C4DD60ACFA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E409EF-9269-A8AF-28BA-F58C628058AD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97E2F66-BC07-AB42-1A45-73AD4F1D3626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918B4-D192-415A-1626-D8C445B0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EB1E76C9-C7B8-046F-406D-B2922A38FE63}"/>
              </a:ext>
            </a:extLst>
          </p:cNvPr>
          <p:cNvGrpSpPr/>
          <p:nvPr/>
        </p:nvGrpSpPr>
        <p:grpSpPr>
          <a:xfrm>
            <a:off x="647319" y="1230310"/>
            <a:ext cx="4733557" cy="430887"/>
            <a:chOff x="647319" y="1230310"/>
            <a:chExt cx="473355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1AB98-92C9-AD85-C6BE-C7E915772063}"/>
                </a:ext>
              </a:extLst>
            </p:cNvPr>
            <p:cNvSpPr txBox="1"/>
            <p:nvPr/>
          </p:nvSpPr>
          <p:spPr>
            <a:xfrm>
              <a:off x="1781923" y="1299038"/>
              <a:ext cx="35989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: Group-level analysis with EEG-FCNS</a:t>
              </a:r>
              <a:endPara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4F22C-C3C9-F268-F6AD-383854869DB5}"/>
                </a:ext>
              </a:extLst>
            </p:cNvPr>
            <p:cNvSpPr txBox="1"/>
            <p:nvPr/>
          </p:nvSpPr>
          <p:spPr>
            <a:xfrm>
              <a:off x="647319" y="1230310"/>
              <a:ext cx="1463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Results 1</a:t>
              </a:r>
              <a:endParaRPr lang="ko-KR" altLang="en-US" sz="2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3092BD-3F8B-EB61-72FC-2C48A6FB2043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BEC54-40BD-D722-FE60-DBC34DAD1482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A1835-28BE-3B59-D92C-78B44BE7B968}"/>
              </a:ext>
            </a:extLst>
          </p:cNvPr>
          <p:cNvSpPr txBox="1"/>
          <p:nvPr/>
        </p:nvSpPr>
        <p:spPr>
          <a:xfrm>
            <a:off x="230751" y="177117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점수와의 상관성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(PPC)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간의 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correlation</a:t>
            </a: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BD208ECD-72E3-10C9-3310-124095A08835}"/>
              </a:ext>
            </a:extLst>
          </p:cNvPr>
          <p:cNvCxnSpPr>
            <a:cxnSpLocks/>
          </p:cNvCxnSpPr>
          <p:nvPr/>
        </p:nvCxnSpPr>
        <p:spPr>
          <a:xfrm>
            <a:off x="1285148" y="2197865"/>
            <a:ext cx="0" cy="230746"/>
          </a:xfrm>
          <a:prstGeom prst="straightConnector1">
            <a:avLst/>
          </a:prstGeom>
          <a:ln>
            <a:solidFill>
              <a:srgbClr val="450B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B2605B0-05C5-4E0E-799C-FE9A3C2E5780}"/>
              </a:ext>
            </a:extLst>
          </p:cNvPr>
          <p:cNvGrpSpPr/>
          <p:nvPr/>
        </p:nvGrpSpPr>
        <p:grpSpPr>
          <a:xfrm>
            <a:off x="620200" y="2493531"/>
            <a:ext cx="7320058" cy="430887"/>
            <a:chOff x="620200" y="2343856"/>
            <a:chExt cx="7320058" cy="430887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4495FA8-486D-8AE2-010E-A06E0B03D696}"/>
                </a:ext>
              </a:extLst>
            </p:cNvPr>
            <p:cNvGrpSpPr/>
            <p:nvPr/>
          </p:nvGrpSpPr>
          <p:grpSpPr>
            <a:xfrm>
              <a:off x="620200" y="2343856"/>
              <a:ext cx="4733557" cy="430887"/>
              <a:chOff x="647319" y="1230310"/>
              <a:chExt cx="4733557" cy="43088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2122DB-8FF4-5617-B3EA-EF8A02ED5963}"/>
                  </a:ext>
                </a:extLst>
              </p:cNvPr>
              <p:cNvSpPr txBox="1"/>
              <p:nvPr/>
            </p:nvSpPr>
            <p:spPr>
              <a:xfrm>
                <a:off x="1781923" y="1299038"/>
                <a:ext cx="359895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:</a:t>
                </a:r>
                <a:endPara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04AAEC-A657-5CAF-18EC-3241E16DD0B5}"/>
                  </a:ext>
                </a:extLst>
              </p:cNvPr>
              <p:cNvSpPr txBox="1"/>
              <p:nvPr/>
            </p:nvSpPr>
            <p:spPr>
              <a:xfrm>
                <a:off x="647319" y="1230310"/>
                <a:ext cx="1463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Results 3</a:t>
                </a:r>
                <a:endParaRPr lang="ko-KR" altLang="en-US" sz="22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34C6F-CA74-F119-8C33-15D7B69C1245}"/>
                </a:ext>
              </a:extLst>
            </p:cNvPr>
            <p:cNvSpPr txBox="1"/>
            <p:nvPr/>
          </p:nvSpPr>
          <p:spPr>
            <a:xfrm>
              <a:off x="1882431" y="2432289"/>
              <a:ext cx="60578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Replication of craving prediction in the other independent MUD dataset</a:t>
              </a:r>
              <a:endPara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4EA1EF7-A7A4-8D4B-0C75-1665748AA27B}"/>
              </a:ext>
            </a:extLst>
          </p:cNvPr>
          <p:cNvSpPr txBox="1"/>
          <p:nvPr/>
        </p:nvSpPr>
        <p:spPr>
          <a:xfrm>
            <a:off x="230750" y="3123542"/>
            <a:ext cx="58652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예측 모델 </a:t>
            </a:r>
            <a:r>
              <a:rPr lang="en-US" altLang="ko-KR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replicated test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Results2’s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best model(RVM), </a:t>
            </a:r>
            <a:r>
              <a:rPr lang="en-US" altLang="ko-KR" sz="1500" dirty="0">
                <a:highlight>
                  <a:srgbClr val="FF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dataset2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435289F5-1D68-CD0D-B81E-7F826E0900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22644" t="444" r="2216" b="93370"/>
          <a:stretch>
            <a:fillRect/>
          </a:stretch>
        </p:blipFill>
        <p:spPr>
          <a:xfrm>
            <a:off x="6806550" y="1165923"/>
            <a:ext cx="2267417" cy="21527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B08D3E1-C000-7B24-44BF-7C01A74D7B7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r="92618" b="93370"/>
          <a:stretch>
            <a:fillRect/>
          </a:stretch>
        </p:blipFill>
        <p:spPr>
          <a:xfrm>
            <a:off x="6583795" y="1150453"/>
            <a:ext cx="222755" cy="23074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3D480A7-80E0-D94D-60E6-7787A462E85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16" y="1381199"/>
            <a:ext cx="1486102" cy="15042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09465CD-E0B7-0223-EE32-7B76C00A0E1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rcRect l="25529" b="93202"/>
          <a:stretch>
            <a:fillRect/>
          </a:stretch>
        </p:blipFill>
        <p:spPr>
          <a:xfrm>
            <a:off x="9359590" y="1167501"/>
            <a:ext cx="2308858" cy="196932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787C752D-8D10-18D1-4250-26FB91C4859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rcRect l="1900" r="91256" b="93202"/>
          <a:stretch>
            <a:fillRect/>
          </a:stretch>
        </p:blipFill>
        <p:spPr>
          <a:xfrm>
            <a:off x="9101086" y="1167501"/>
            <a:ext cx="212207" cy="1969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F59C1B-92CD-5700-F34D-50C9FC74D878}"/>
              </a:ext>
            </a:extLst>
          </p:cNvPr>
          <p:cNvSpPr txBox="1"/>
          <p:nvPr/>
        </p:nvSpPr>
        <p:spPr>
          <a:xfrm>
            <a:off x="6507964" y="312354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 예측 모델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Regression ML model (RVM), </a:t>
            </a:r>
            <a:r>
              <a:rPr lang="en-US" altLang="ko-KR" sz="1500" dirty="0">
                <a:highlight>
                  <a:srgbClr val="FF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dataset2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D6A07EA5-D6BF-FE3A-D5D9-6FDBF3DA067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1279"/>
          <a:stretch>
            <a:fillRect/>
          </a:stretch>
        </p:blipFill>
        <p:spPr>
          <a:xfrm>
            <a:off x="66978" y="3613907"/>
            <a:ext cx="1838095" cy="2336982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EBE3B161-D2F9-7306-2600-207E74942875}"/>
              </a:ext>
            </a:extLst>
          </p:cNvPr>
          <p:cNvSpPr/>
          <p:nvPr/>
        </p:nvSpPr>
        <p:spPr>
          <a:xfrm>
            <a:off x="384644" y="4095963"/>
            <a:ext cx="654136" cy="379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FF0E2C-4F70-D6CC-DA5D-4EADE7876628}"/>
              </a:ext>
            </a:extLst>
          </p:cNvPr>
          <p:cNvSpPr txBox="1"/>
          <p:nvPr/>
        </p:nvSpPr>
        <p:spPr>
          <a:xfrm>
            <a:off x="6695172" y="3475365"/>
            <a:ext cx="558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Beta model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의 경우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dataset1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과 유사하게 갈망 점수를 유의미하게 예측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Delta model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의 경우 유의미한 예측을 보여주지 않음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3E235A-D844-F408-DAAA-007EB09DBABB}"/>
              </a:ext>
            </a:extLst>
          </p:cNvPr>
          <p:cNvSpPr txBox="1"/>
          <p:nvPr/>
        </p:nvSpPr>
        <p:spPr>
          <a:xfrm>
            <a:off x="6507964" y="407597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3)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모델이 예측한</a:t>
            </a:r>
            <a:r>
              <a:rPr lang="en-US" altLang="ko-KR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연결의 가중치 평가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connection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selected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by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RVM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A236D5-040E-014F-75E0-51723C57AFFD}"/>
              </a:ext>
            </a:extLst>
          </p:cNvPr>
          <p:cNvSpPr txBox="1"/>
          <p:nvPr/>
        </p:nvSpPr>
        <p:spPr>
          <a:xfrm>
            <a:off x="2351828" y="6031201"/>
            <a:ext cx="3652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연결되는 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partner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는 변했지만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예측에 큰 가중치를 가지는 핵심 부위는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algn="r"/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여전히 </a:t>
            </a:r>
            <a:r>
              <a:rPr lang="ko-KR" altLang="en-US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전전두엽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(MPFC)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과 </a:t>
            </a:r>
            <a:r>
              <a:rPr lang="ko-KR" altLang="en-US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연상회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(RSUP)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라는 점을 강조</a:t>
            </a: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F0D27252-02F8-144E-1528-7E7A1444F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9" y="4381215"/>
            <a:ext cx="6057827" cy="2476785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3C12D52F-F270-8D3C-CD08-DE53C3DA1445}"/>
              </a:ext>
            </a:extLst>
          </p:cNvPr>
          <p:cNvSpPr/>
          <p:nvPr/>
        </p:nvSpPr>
        <p:spPr>
          <a:xfrm>
            <a:off x="6095999" y="6360536"/>
            <a:ext cx="321734" cy="1205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9058BB0F-A677-2FA5-C398-C33B1F3310D0}"/>
              </a:ext>
            </a:extLst>
          </p:cNvPr>
          <p:cNvSpPr/>
          <p:nvPr/>
        </p:nvSpPr>
        <p:spPr>
          <a:xfrm>
            <a:off x="7171720" y="6524922"/>
            <a:ext cx="107796" cy="2862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57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5336-8A5B-D673-644B-E94DF2E90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F1223310-944B-8D65-82DE-A94B57DF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0"/>
          <a:stretch>
            <a:fillRect/>
          </a:stretch>
        </p:blipFill>
        <p:spPr>
          <a:xfrm>
            <a:off x="3067967" y="2131980"/>
            <a:ext cx="3041455" cy="289691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7E56F4A-CE71-A07D-CBE5-74C87503256A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66ABE29-94EF-4FCE-284C-CE99285EB1FD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69760D-818D-3BBE-F36E-548B47ECB664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43C61-8ACA-F819-3873-23B9FEB2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B19E1017-4FFD-4BB0-1BF3-DA724EC91B5E}"/>
              </a:ext>
            </a:extLst>
          </p:cNvPr>
          <p:cNvGrpSpPr/>
          <p:nvPr/>
        </p:nvGrpSpPr>
        <p:grpSpPr>
          <a:xfrm>
            <a:off x="647319" y="1230310"/>
            <a:ext cx="4733557" cy="430887"/>
            <a:chOff x="647319" y="1230310"/>
            <a:chExt cx="473355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50257B-ACB6-C356-081A-CA293ADC1F69}"/>
                </a:ext>
              </a:extLst>
            </p:cNvPr>
            <p:cNvSpPr txBox="1"/>
            <p:nvPr/>
          </p:nvSpPr>
          <p:spPr>
            <a:xfrm>
              <a:off x="1781923" y="1299038"/>
              <a:ext cx="35989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: Group-level analysis with EEG-FCNS</a:t>
              </a:r>
              <a:endPara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196F83-35D7-1B26-7C0E-410C6CBD249D}"/>
                </a:ext>
              </a:extLst>
            </p:cNvPr>
            <p:cNvSpPr txBox="1"/>
            <p:nvPr/>
          </p:nvSpPr>
          <p:spPr>
            <a:xfrm>
              <a:off x="647319" y="1230310"/>
              <a:ext cx="1463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Results 1</a:t>
              </a:r>
              <a:endPara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FE7455-A784-12B2-6A76-186D64963452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4F03A-7A97-D687-39C1-C522D1077C58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D2832-01AE-C8BC-3A9B-76F2CE200CE2}"/>
              </a:ext>
            </a:extLst>
          </p:cNvPr>
          <p:cNvSpPr txBox="1"/>
          <p:nvPr/>
        </p:nvSpPr>
        <p:spPr>
          <a:xfrm>
            <a:off x="230751" y="177117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점수와의 상관성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(PPC)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간의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correlation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EAFF5ABC-9FD6-D6B3-5048-440EE1AF9A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16"/>
          <a:stretch>
            <a:fillRect/>
          </a:stretch>
        </p:blipFill>
        <p:spPr>
          <a:xfrm>
            <a:off x="89849" y="2131980"/>
            <a:ext cx="2950720" cy="348017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0FBA374-7D20-A638-DF81-2C973BC517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3274"/>
          <a:stretch>
            <a:fillRect/>
          </a:stretch>
        </p:blipFill>
        <p:spPr>
          <a:xfrm>
            <a:off x="5977054" y="2131980"/>
            <a:ext cx="3514200" cy="247316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B35FB76-6512-84E3-AB2B-467DD10D098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r="3163"/>
          <a:stretch>
            <a:fillRect/>
          </a:stretch>
        </p:blipFill>
        <p:spPr>
          <a:xfrm>
            <a:off x="9483821" y="2094337"/>
            <a:ext cx="2708179" cy="28138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07ED918-CBB6-AC32-0330-64F2C1CA7D12}"/>
              </a:ext>
            </a:extLst>
          </p:cNvPr>
          <p:cNvSpPr txBox="1"/>
          <p:nvPr/>
        </p:nvSpPr>
        <p:spPr>
          <a:xfrm>
            <a:off x="6501160" y="1771172"/>
            <a:ext cx="82664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ko-KR" altLang="en-US" sz="1500" dirty="0" err="1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중독군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vs 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대조군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두 그룹 간의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이 차이가 있는가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550D8-E553-B37E-E227-2B5EA13D9FF9}"/>
              </a:ext>
            </a:extLst>
          </p:cNvPr>
          <p:cNvSpPr txBox="1"/>
          <p:nvPr/>
        </p:nvSpPr>
        <p:spPr>
          <a:xfrm>
            <a:off x="89849" y="5649795"/>
            <a:ext cx="65941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[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내부 교차 검증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]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기계학습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(RVM)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을 통한 </a:t>
            </a:r>
            <a:r>
              <a:rPr lang="ko-KR" alt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바이오마커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타당성 확인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(Dataset 1)</a:t>
            </a:r>
          </a:p>
          <a:p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[ 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외부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독립 검증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]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새로운 데이터셋을 통한 모델의 재현성 확보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(Dataset 2)</a:t>
            </a:r>
          </a:p>
        </p:txBody>
      </p:sp>
    </p:spTree>
    <p:extLst>
      <p:ext uri="{BB962C8B-B14F-4D97-AF65-F5344CB8AC3E}">
        <p14:creationId xmlns:p14="http://schemas.microsoft.com/office/powerpoint/2010/main" val="258121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54DF4-347D-1C14-223D-97FAF0009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6DCB21-36E0-E3BB-F7B4-2A25C23217C3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62A0E27-F509-05E2-A64F-DF713E87B8D1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B9C6ACF-DEC8-89D6-DE16-1124FFA397F3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9A73AB-5088-AB0B-F748-C21BD1F7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1273D68-0E7B-144A-7DBD-213F9FD28955}"/>
              </a:ext>
            </a:extLst>
          </p:cNvPr>
          <p:cNvGrpSpPr/>
          <p:nvPr/>
        </p:nvGrpSpPr>
        <p:grpSpPr>
          <a:xfrm>
            <a:off x="647319" y="1230310"/>
            <a:ext cx="4733557" cy="430887"/>
            <a:chOff x="647319" y="1230310"/>
            <a:chExt cx="473355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2118C7-CE59-5343-62B8-A620F47265DF}"/>
                </a:ext>
              </a:extLst>
            </p:cNvPr>
            <p:cNvSpPr txBox="1"/>
            <p:nvPr/>
          </p:nvSpPr>
          <p:spPr>
            <a:xfrm>
              <a:off x="1781923" y="1299038"/>
              <a:ext cx="35989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: Group-level analysis with EEG-FCNS</a:t>
              </a:r>
              <a:endPara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A2852D-5C05-3D9E-FA2D-9E41D0D8418D}"/>
                </a:ext>
              </a:extLst>
            </p:cNvPr>
            <p:cNvSpPr txBox="1"/>
            <p:nvPr/>
          </p:nvSpPr>
          <p:spPr>
            <a:xfrm>
              <a:off x="647319" y="1230310"/>
              <a:ext cx="1463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Results 1</a:t>
              </a:r>
              <a:endParaRPr lang="ko-KR" altLang="en-US" sz="2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6A04E9-F042-C487-BCB3-23CCC1D7DECC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62785-19F5-4E89-5F84-34215DEF42E0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5A70B9-D600-A43C-F729-0126878E1024}"/>
              </a:ext>
            </a:extLst>
          </p:cNvPr>
          <p:cNvSpPr txBox="1"/>
          <p:nvPr/>
        </p:nvSpPr>
        <p:spPr>
          <a:xfrm>
            <a:off x="230751" y="177117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ko-KR" altLang="en-US" sz="1500" dirty="0" err="1">
                <a:solidFill>
                  <a:schemeClr val="bg2">
                    <a:lumMod val="75000"/>
                  </a:schemeClr>
                </a:solidFill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중독군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vs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대조군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두 그룹 간의 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이 차이가 있는가</a:t>
            </a:r>
            <a:endParaRPr lang="en-US" altLang="ko-KR" sz="15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3BF4139-280B-C98C-D833-5EAF13204E31}"/>
              </a:ext>
            </a:extLst>
          </p:cNvPr>
          <p:cNvGrpSpPr/>
          <p:nvPr/>
        </p:nvGrpSpPr>
        <p:grpSpPr>
          <a:xfrm>
            <a:off x="6811126" y="1061274"/>
            <a:ext cx="1791418" cy="1466772"/>
            <a:chOff x="7092795" y="1267706"/>
            <a:chExt cx="1791418" cy="146677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3058F93-4C4D-5EB6-7C8B-77F8E8D14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8" b="88406"/>
            <a:stretch>
              <a:fillRect/>
            </a:stretch>
          </p:blipFill>
          <p:spPr>
            <a:xfrm>
              <a:off x="7270595" y="1312574"/>
              <a:ext cx="1613618" cy="16485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987E7A8-89D0-A2B2-B8FB-0D37658F3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309" b="82080"/>
            <a:stretch>
              <a:fillRect/>
            </a:stretch>
          </p:blipFill>
          <p:spPr>
            <a:xfrm>
              <a:off x="7159481" y="1267706"/>
              <a:ext cx="111114" cy="254809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B8BC8CE-88FA-7C3B-694A-AAA0FF27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8" t="11594"/>
            <a:stretch>
              <a:fillRect/>
            </a:stretch>
          </p:blipFill>
          <p:spPr>
            <a:xfrm>
              <a:off x="7092795" y="1477433"/>
              <a:ext cx="1613618" cy="1257045"/>
            </a:xfrm>
            <a:prstGeom prst="rect">
              <a:avLst/>
            </a:prstGeom>
          </p:spPr>
        </p:pic>
      </p:grp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43BBDB9-F616-E1F2-48DD-C5640AD86821}"/>
              </a:ext>
            </a:extLst>
          </p:cNvPr>
          <p:cNvCxnSpPr>
            <a:cxnSpLocks/>
          </p:cNvCxnSpPr>
          <p:nvPr/>
        </p:nvCxnSpPr>
        <p:spPr>
          <a:xfrm>
            <a:off x="1285148" y="2197865"/>
            <a:ext cx="0" cy="230746"/>
          </a:xfrm>
          <a:prstGeom prst="straightConnector1">
            <a:avLst/>
          </a:prstGeom>
          <a:ln>
            <a:solidFill>
              <a:srgbClr val="450B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F28F52F-87D3-A20E-F34C-777E531B20C2}"/>
              </a:ext>
            </a:extLst>
          </p:cNvPr>
          <p:cNvGrpSpPr/>
          <p:nvPr/>
        </p:nvGrpSpPr>
        <p:grpSpPr>
          <a:xfrm>
            <a:off x="620200" y="2493531"/>
            <a:ext cx="7320058" cy="430887"/>
            <a:chOff x="620200" y="2343856"/>
            <a:chExt cx="7320058" cy="430887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139D3854-AD43-B014-8ABA-959A8C2F3907}"/>
                </a:ext>
              </a:extLst>
            </p:cNvPr>
            <p:cNvGrpSpPr/>
            <p:nvPr/>
          </p:nvGrpSpPr>
          <p:grpSpPr>
            <a:xfrm>
              <a:off x="620200" y="2343856"/>
              <a:ext cx="4733557" cy="430887"/>
              <a:chOff x="647319" y="1230310"/>
              <a:chExt cx="4733557" cy="43088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E95098-F8F6-B7A4-5FF1-3C38CFE8CDB8}"/>
                  </a:ext>
                </a:extLst>
              </p:cNvPr>
              <p:cNvSpPr txBox="1"/>
              <p:nvPr/>
            </p:nvSpPr>
            <p:spPr>
              <a:xfrm>
                <a:off x="1781923" y="1299038"/>
                <a:ext cx="359895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:</a:t>
                </a:r>
                <a:endPara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118FFE-6771-7C87-2877-EF8432F58612}"/>
                  </a:ext>
                </a:extLst>
              </p:cNvPr>
              <p:cNvSpPr txBox="1"/>
              <p:nvPr/>
            </p:nvSpPr>
            <p:spPr>
              <a:xfrm>
                <a:off x="647319" y="1230310"/>
                <a:ext cx="1463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Results 4</a:t>
                </a:r>
                <a:endParaRPr lang="ko-KR" altLang="en-US" sz="22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519FE6-0936-6F91-28E0-755956492D12}"/>
                </a:ext>
              </a:extLst>
            </p:cNvPr>
            <p:cNvSpPr txBox="1"/>
            <p:nvPr/>
          </p:nvSpPr>
          <p:spPr>
            <a:xfrm>
              <a:off x="1882431" y="2432289"/>
              <a:ext cx="60578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EEG</a:t>
              </a:r>
              <a:r>
                <a: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500" dirty="0" err="1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connectomic</a:t>
              </a:r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 biomarker for the identification of individuals with MUD</a:t>
              </a:r>
              <a:endPara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BB7AD9-D725-84E1-6D3B-DA24D0D9462D}"/>
              </a:ext>
            </a:extLst>
          </p:cNvPr>
          <p:cNvSpPr txBox="1"/>
          <p:nvPr/>
        </p:nvSpPr>
        <p:spPr>
          <a:xfrm>
            <a:off x="230751" y="312354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 err="1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중독군</a:t>
            </a:r>
            <a:r>
              <a:rPr lang="en-US" altLang="ko-KR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vs 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대조군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Classification ML model (RVM) with Sigmoid</a:t>
            </a:r>
            <a:endParaRPr lang="en-US" altLang="ko-KR" sz="1500" dirty="0">
              <a:highlight>
                <a:srgbClr val="FFFF99"/>
              </a:highlight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36264B-5A7C-A2AA-EB4B-19C5FB8B2C58}"/>
              </a:ext>
            </a:extLst>
          </p:cNvPr>
          <p:cNvSpPr txBox="1"/>
          <p:nvPr/>
        </p:nvSpPr>
        <p:spPr>
          <a:xfrm>
            <a:off x="6507964" y="312354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모델이 예측한</a:t>
            </a:r>
            <a:r>
              <a:rPr lang="en-US" altLang="ko-KR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연결의 가중치 평가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connection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selected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by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RVM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593412B-A7A4-3DB1-11C4-4C503B407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" y="3665120"/>
            <a:ext cx="6136400" cy="24606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FF6DAE0-6B04-E0EB-8E3A-360D7DEE4C38}"/>
              </a:ext>
            </a:extLst>
          </p:cNvPr>
          <p:cNvSpPr txBox="1"/>
          <p:nvPr/>
        </p:nvSpPr>
        <p:spPr>
          <a:xfrm>
            <a:off x="5710016" y="3588176"/>
            <a:ext cx="38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5495D9-DAA9-E1F1-EDE5-C3C7319DAAAF}"/>
              </a:ext>
            </a:extLst>
          </p:cNvPr>
          <p:cNvSpPr txBox="1"/>
          <p:nvPr/>
        </p:nvSpPr>
        <p:spPr>
          <a:xfrm>
            <a:off x="5483719" y="3645831"/>
            <a:ext cx="276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2B1F11-13C8-109E-0F75-0E726BE88E96}"/>
              </a:ext>
            </a:extLst>
          </p:cNvPr>
          <p:cNvSpPr txBox="1"/>
          <p:nvPr/>
        </p:nvSpPr>
        <p:spPr>
          <a:xfrm>
            <a:off x="13474" y="6462154"/>
            <a:ext cx="3521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*Odds: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어떤 사건이 일어날 확률을 일어나지 않을 확률로 나눈 비율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6E26D5-A4C2-F941-FC54-700AC7FAB970}"/>
              </a:ext>
            </a:extLst>
          </p:cNvPr>
          <p:cNvSpPr txBox="1"/>
          <p:nvPr/>
        </p:nvSpPr>
        <p:spPr>
          <a:xfrm>
            <a:off x="29975" y="6608358"/>
            <a:ext cx="7327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Diagnostic Odds Ratio: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질환자가 진짜로 양성 판정을 받을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Odds /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정상인이 억울하게 양성 판정을 받을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Odds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BADDFE-FE46-01DF-558A-1F9E939CB697}"/>
              </a:ext>
            </a:extLst>
          </p:cNvPr>
          <p:cNvSpPr txBox="1"/>
          <p:nvPr/>
        </p:nvSpPr>
        <p:spPr>
          <a:xfrm>
            <a:off x="4747658" y="6159113"/>
            <a:ext cx="1670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오진 없이 환자를 </a:t>
            </a:r>
            <a:r>
              <a:rPr lang="ko-KR" altLang="en-US" sz="9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가려냄</a:t>
            </a:r>
            <a:endParaRPr lang="ko-KR" altLang="en-US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3BB3FE5-05B4-4FC9-1844-4F2EF268E7AA}"/>
              </a:ext>
            </a:extLst>
          </p:cNvPr>
          <p:cNvSpPr/>
          <p:nvPr/>
        </p:nvSpPr>
        <p:spPr>
          <a:xfrm>
            <a:off x="2021129" y="4048442"/>
            <a:ext cx="380101" cy="1835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314F0EB-2658-6EED-9B8C-D686FF059D64}"/>
              </a:ext>
            </a:extLst>
          </p:cNvPr>
          <p:cNvSpPr/>
          <p:nvPr/>
        </p:nvSpPr>
        <p:spPr>
          <a:xfrm>
            <a:off x="5715899" y="4006644"/>
            <a:ext cx="380101" cy="1835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4BD3D37B-EE1F-4925-84E1-8719C4FE6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682" y="3729640"/>
            <a:ext cx="5807892" cy="2145389"/>
          </a:xfrm>
          <a:prstGeom prst="rect">
            <a:avLst/>
          </a:prstGeom>
        </p:spPr>
      </p:pic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67029BB-C45E-FB62-A7FE-166F553F6E06}"/>
              </a:ext>
            </a:extLst>
          </p:cNvPr>
          <p:cNvCxnSpPr>
            <a:cxnSpLocks/>
          </p:cNvCxnSpPr>
          <p:nvPr/>
        </p:nvCxnSpPr>
        <p:spPr>
          <a:xfrm>
            <a:off x="8890881" y="3726675"/>
            <a:ext cx="83176" cy="2355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2C7C589A-A040-E1A0-CBD6-7FF2CD4CE1AD}"/>
              </a:ext>
            </a:extLst>
          </p:cNvPr>
          <p:cNvCxnSpPr>
            <a:cxnSpLocks/>
          </p:cNvCxnSpPr>
          <p:nvPr/>
        </p:nvCxnSpPr>
        <p:spPr>
          <a:xfrm>
            <a:off x="11139326" y="3641902"/>
            <a:ext cx="0" cy="26075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62A2D52C-F8CE-1FA5-F46C-3168B6831943}"/>
              </a:ext>
            </a:extLst>
          </p:cNvPr>
          <p:cNvCxnSpPr>
            <a:cxnSpLocks/>
          </p:cNvCxnSpPr>
          <p:nvPr/>
        </p:nvCxnSpPr>
        <p:spPr>
          <a:xfrm flipH="1">
            <a:off x="11529619" y="3865175"/>
            <a:ext cx="119688" cy="15986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9CE6789-16A5-C87B-AF0F-E291037DC6A6}"/>
              </a:ext>
            </a:extLst>
          </p:cNvPr>
          <p:cNvCxnSpPr>
            <a:cxnSpLocks/>
          </p:cNvCxnSpPr>
          <p:nvPr/>
        </p:nvCxnSpPr>
        <p:spPr>
          <a:xfrm flipH="1">
            <a:off x="8304745" y="2267823"/>
            <a:ext cx="298109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CB6E537-56B8-DF42-7A64-259C9F953309}"/>
              </a:ext>
            </a:extLst>
          </p:cNvPr>
          <p:cNvCxnSpPr>
            <a:cxnSpLocks/>
          </p:cNvCxnSpPr>
          <p:nvPr/>
        </p:nvCxnSpPr>
        <p:spPr>
          <a:xfrm flipH="1">
            <a:off x="8454356" y="1932754"/>
            <a:ext cx="296871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BD89A2A7-E5FB-5E9E-6098-4C2DEF8641D0}"/>
              </a:ext>
            </a:extLst>
          </p:cNvPr>
          <p:cNvCxnSpPr>
            <a:cxnSpLocks/>
          </p:cNvCxnSpPr>
          <p:nvPr/>
        </p:nvCxnSpPr>
        <p:spPr>
          <a:xfrm flipH="1" flipV="1">
            <a:off x="10092896" y="4991840"/>
            <a:ext cx="183085" cy="1975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550EBDB8-B810-990C-116A-3BA9C9C6CDFD}"/>
              </a:ext>
            </a:extLst>
          </p:cNvPr>
          <p:cNvCxnSpPr>
            <a:cxnSpLocks/>
          </p:cNvCxnSpPr>
          <p:nvPr/>
        </p:nvCxnSpPr>
        <p:spPr>
          <a:xfrm>
            <a:off x="7223798" y="1932754"/>
            <a:ext cx="31009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197E12AF-BF0E-039C-3A25-EB44C9CDCFA1}"/>
              </a:ext>
            </a:extLst>
          </p:cNvPr>
          <p:cNvCxnSpPr>
            <a:cxnSpLocks/>
          </p:cNvCxnSpPr>
          <p:nvPr/>
        </p:nvCxnSpPr>
        <p:spPr>
          <a:xfrm>
            <a:off x="7240113" y="2324265"/>
            <a:ext cx="31009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4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325EC-E0B5-59A9-1DE7-106F876B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6963F6CB-7C5C-7ADC-B840-7888B91C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0"/>
          <a:stretch>
            <a:fillRect/>
          </a:stretch>
        </p:blipFill>
        <p:spPr>
          <a:xfrm>
            <a:off x="3067967" y="2131980"/>
            <a:ext cx="3041455" cy="289691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07E4656-3425-ED03-67B6-79A42BAD76F9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E610B25-3838-AF3B-6C23-8D19B6DA0434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E9CD30-6846-1006-7812-030230FAD8A1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14F086-8C5B-E641-91BB-E2B3E639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589811F-7935-B1A3-0C72-6841E5392B34}"/>
              </a:ext>
            </a:extLst>
          </p:cNvPr>
          <p:cNvGrpSpPr/>
          <p:nvPr/>
        </p:nvGrpSpPr>
        <p:grpSpPr>
          <a:xfrm>
            <a:off x="647319" y="1230310"/>
            <a:ext cx="4733557" cy="430887"/>
            <a:chOff x="647319" y="1230310"/>
            <a:chExt cx="473355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D1CD84-BC2D-D49C-0F59-9526737CEB22}"/>
                </a:ext>
              </a:extLst>
            </p:cNvPr>
            <p:cNvSpPr txBox="1"/>
            <p:nvPr/>
          </p:nvSpPr>
          <p:spPr>
            <a:xfrm>
              <a:off x="1781923" y="1299038"/>
              <a:ext cx="35989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: Group-level analysis with EEG-FCNS</a:t>
              </a:r>
              <a:endPara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396A10-E7FC-5D22-353E-CE966CD824CF}"/>
                </a:ext>
              </a:extLst>
            </p:cNvPr>
            <p:cNvSpPr txBox="1"/>
            <p:nvPr/>
          </p:nvSpPr>
          <p:spPr>
            <a:xfrm>
              <a:off x="647319" y="1230310"/>
              <a:ext cx="1463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Results 1</a:t>
              </a:r>
              <a:endPara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9747869-410B-84D4-42D2-B4F5D56D57FD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643C-7185-D573-724E-D1412BF9471D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16A62-7085-A9AE-CC3C-CE96D8558BB9}"/>
              </a:ext>
            </a:extLst>
          </p:cNvPr>
          <p:cNvSpPr txBox="1"/>
          <p:nvPr/>
        </p:nvSpPr>
        <p:spPr>
          <a:xfrm>
            <a:off x="230751" y="177117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점수와의 상관성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(PPC)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간의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correlation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8F22FFE1-A170-12E7-ECEA-35665F2F7C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16"/>
          <a:stretch>
            <a:fillRect/>
          </a:stretch>
        </p:blipFill>
        <p:spPr>
          <a:xfrm>
            <a:off x="89849" y="2131980"/>
            <a:ext cx="2950720" cy="348017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25F945C3-AA09-E563-3CE9-6CF3063822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3274"/>
          <a:stretch>
            <a:fillRect/>
          </a:stretch>
        </p:blipFill>
        <p:spPr>
          <a:xfrm>
            <a:off x="5977054" y="2131980"/>
            <a:ext cx="3514200" cy="247316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86FDF9E-9846-7E4C-92F9-BE0706A8B2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r="3163"/>
          <a:stretch>
            <a:fillRect/>
          </a:stretch>
        </p:blipFill>
        <p:spPr>
          <a:xfrm>
            <a:off x="9483821" y="2094337"/>
            <a:ext cx="2708179" cy="28138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7C6520-2C2F-E542-2F48-12F0E031697F}"/>
              </a:ext>
            </a:extLst>
          </p:cNvPr>
          <p:cNvSpPr txBox="1"/>
          <p:nvPr/>
        </p:nvSpPr>
        <p:spPr>
          <a:xfrm>
            <a:off x="6501160" y="1771172"/>
            <a:ext cx="82664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ko-KR" altLang="en-US" sz="1500" dirty="0" err="1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중독군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vs 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대조군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두 그룹 간의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이 차이가 있는가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5738A-8958-0520-7DC5-EE0DACD4FA56}"/>
              </a:ext>
            </a:extLst>
          </p:cNvPr>
          <p:cNvSpPr txBox="1"/>
          <p:nvPr/>
        </p:nvSpPr>
        <p:spPr>
          <a:xfrm>
            <a:off x="89849" y="5649795"/>
            <a:ext cx="65941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[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내부 교차 검증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]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기계학습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(RVM)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을 통한 </a:t>
            </a:r>
            <a:r>
              <a:rPr lang="ko-KR" alt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바이오마커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타당성 확인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(Dataset 1)</a:t>
            </a:r>
          </a:p>
          <a:p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[ 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외부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독립 검증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]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새로운 데이터셋을 통한 모델의 재현성 확보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(Dataset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03DC5-67F8-A6FE-DF6D-7D421F980AB7}"/>
              </a:ext>
            </a:extLst>
          </p:cNvPr>
          <p:cNvSpPr txBox="1"/>
          <p:nvPr/>
        </p:nvSpPr>
        <p:spPr>
          <a:xfrm>
            <a:off x="5777367" y="5649795"/>
            <a:ext cx="63247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[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집단 간 분류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]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기계학습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(RVM)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을 활용한 </a:t>
            </a:r>
            <a:r>
              <a:rPr lang="ko-KR" alt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중독군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대조군 판별 성능 및 진단 지표 검증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[ 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특성 마커 확인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]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분류 모델의 핵심 가중치 평가를 통한 그룹 간 뇌 회로 차이</a:t>
            </a:r>
            <a:b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</a:b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	        (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비정상성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입증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4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FF34-C604-2EDA-E862-8826D31D2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27F020BA-C380-B95D-8425-CD0B6F3B2591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C77A2C2-8FE0-7740-5C9A-0CD177ED8F27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F75BF6E-5C5B-16D0-F1F2-B9ECED9D9278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B3BFC-F745-367F-326B-D94F5EC0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F07E2644-CB55-3D6F-0DBC-3A4A5398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35B6E-BFC4-CEF3-B79B-FD55C9A8C567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From Paper to Our Study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66137-0CCB-AF12-AAD2-194108AE2515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6586A-E7B0-DF0F-4160-7A2A5E4AB3BA}"/>
              </a:ext>
            </a:extLst>
          </p:cNvPr>
          <p:cNvSpPr txBox="1"/>
          <p:nvPr/>
        </p:nvSpPr>
        <p:spPr>
          <a:xfrm>
            <a:off x="647319" y="1197009"/>
            <a:ext cx="4466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Advanced Analysis Pipeline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9F5D883-B1CC-2E45-5B40-E0CBFF273E19}"/>
              </a:ext>
            </a:extLst>
          </p:cNvPr>
          <p:cNvSpPr/>
          <p:nvPr/>
        </p:nvSpPr>
        <p:spPr>
          <a:xfrm>
            <a:off x="972949" y="4332792"/>
            <a:ext cx="1124225" cy="37879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DD131A-2705-C71A-2137-CF9318A0F5A7}"/>
              </a:ext>
            </a:extLst>
          </p:cNvPr>
          <p:cNvSpPr txBox="1"/>
          <p:nvPr/>
        </p:nvSpPr>
        <p:spPr>
          <a:xfrm>
            <a:off x="354576" y="3973841"/>
            <a:ext cx="23588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2) </a:t>
            </a:r>
            <a:r>
              <a:rPr lang="ko-KR" altLang="en-US" sz="1500" b="1" dirty="0" err="1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중독군</a:t>
            </a:r>
            <a:r>
              <a:rPr lang="ko-KR" altLang="en-US" sz="1500" b="1" dirty="0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1500" b="1" dirty="0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vs </a:t>
            </a:r>
            <a:r>
              <a:rPr lang="ko-KR" altLang="en-US" sz="1500" b="1" dirty="0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대조군 분류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B967A3-49E4-7821-654E-6F028F84216B}"/>
              </a:ext>
            </a:extLst>
          </p:cNvPr>
          <p:cNvSpPr txBox="1"/>
          <p:nvPr/>
        </p:nvSpPr>
        <p:spPr>
          <a:xfrm>
            <a:off x="320673" y="1655692"/>
            <a:ext cx="2426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1) </a:t>
            </a:r>
            <a:r>
              <a:rPr lang="ko-KR" altLang="en-US" sz="1500" b="1" dirty="0">
                <a:highlight>
                  <a:srgbClr val="F9DBDB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갈망 점수 예측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7937CD5-6023-FB68-44FB-4000B1F08C64}"/>
              </a:ext>
            </a:extLst>
          </p:cNvPr>
          <p:cNvSpPr/>
          <p:nvPr/>
        </p:nvSpPr>
        <p:spPr>
          <a:xfrm>
            <a:off x="375232" y="2043698"/>
            <a:ext cx="1369369" cy="37879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1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2EB3889-41E2-B9FF-B376-CB2829EE080F}"/>
              </a:ext>
            </a:extLst>
          </p:cNvPr>
          <p:cNvSpPr/>
          <p:nvPr/>
        </p:nvSpPr>
        <p:spPr>
          <a:xfrm>
            <a:off x="740969" y="2182205"/>
            <a:ext cx="1369369" cy="37879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2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B3AEB8A-73B6-F2DD-8CEF-5EA443CCDF28}"/>
              </a:ext>
            </a:extLst>
          </p:cNvPr>
          <p:cNvSpPr/>
          <p:nvPr/>
        </p:nvSpPr>
        <p:spPr>
          <a:xfrm>
            <a:off x="1158242" y="2320712"/>
            <a:ext cx="1369369" cy="37879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3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55807206-87C3-6ACA-640C-14D1BE2D9800}"/>
              </a:ext>
            </a:extLst>
          </p:cNvPr>
          <p:cNvGraphicFramePr>
            <a:graphicFrameLocks noGrp="1"/>
          </p:cNvGraphicFramePr>
          <p:nvPr/>
        </p:nvGraphicFramePr>
        <p:xfrm>
          <a:off x="3151669" y="1808480"/>
          <a:ext cx="8656156" cy="1620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69482">
                  <a:extLst>
                    <a:ext uri="{9D8B030D-6E8A-4147-A177-3AD203B41FA5}">
                      <a16:colId xmlns:a16="http://schemas.microsoft.com/office/drawing/2014/main" val="3378007742"/>
                    </a:ext>
                  </a:extLst>
                </a:gridCol>
                <a:gridCol w="7986674">
                  <a:extLst>
                    <a:ext uri="{9D8B030D-6E8A-4147-A177-3AD203B41FA5}">
                      <a16:colId xmlns:a16="http://schemas.microsoft.com/office/drawing/2014/main" val="1738351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목표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발굴한 </a:t>
                      </a:r>
                      <a:r>
                        <a:rPr lang="en-US" altLang="ko-KR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feature(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상대 파워</a:t>
                      </a:r>
                      <a:r>
                        <a:rPr lang="en-US" altLang="ko-KR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, Coherence 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등</a:t>
                      </a:r>
                      <a:r>
                        <a:rPr lang="en-US" altLang="ko-KR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를 사용해 환자의 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주관적 갈망 점수를 예측하는 </a:t>
                      </a:r>
                      <a:r>
                        <a:rPr lang="en-US" altLang="ko-KR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regression model 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구축</a:t>
                      </a:r>
                      <a:endParaRPr lang="en-US" altLang="ko-KR" sz="14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4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방법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RVM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과 같은 가중치 기반 </a:t>
                      </a:r>
                      <a:r>
                        <a:rPr lang="ko-KR" altLang="en-US" sz="1400" dirty="0" err="1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머신러닝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 모델 활용</a:t>
                      </a:r>
                      <a:endParaRPr lang="en-US" altLang="ko-KR" sz="1400" b="0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기대효과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모델의 성능을 증명함과 동시에</a:t>
                      </a:r>
                      <a:r>
                        <a:rPr lang="en-US" altLang="ko-KR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 sz="1400" b="1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인공지능이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 갈망 점수를 맞추기 위해 </a:t>
                      </a:r>
                      <a:r>
                        <a:rPr lang="ko-KR" altLang="en-US" sz="1400" b="1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가장 중요하게 바라본 뇌파 </a:t>
                      </a:r>
                      <a:r>
                        <a:rPr lang="en-US" altLang="ko-KR" sz="1400" b="1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feature</a:t>
                      </a:r>
                      <a:r>
                        <a:rPr lang="ko-KR" altLang="en-US" sz="1400" b="1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가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 기초 통계에서 유의미했던 </a:t>
                      </a:r>
                      <a:r>
                        <a:rPr lang="ko-KR" altLang="en-US" sz="1400" b="1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베타 대역 채널들과 정확히 일치한다는 점을 강조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하여 </a:t>
                      </a:r>
                      <a:r>
                        <a:rPr lang="ko-KR" altLang="en-US" sz="1400" dirty="0" err="1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바이오마커의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 신뢰성 확보</a:t>
                      </a:r>
                      <a:endParaRPr lang="ko-KR" altLang="en-US" sz="1400" b="0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5514"/>
                  </a:ext>
                </a:extLst>
              </a:tr>
            </a:tbl>
          </a:graphicData>
        </a:graphic>
      </p:graphicFrame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id="{3E6DB570-CA2C-A676-DED9-A7D94A3BF4BF}"/>
              </a:ext>
            </a:extLst>
          </p:cNvPr>
          <p:cNvGraphicFramePr>
            <a:graphicFrameLocks noGrp="1"/>
          </p:cNvGraphicFramePr>
          <p:nvPr/>
        </p:nvGraphicFramePr>
        <p:xfrm>
          <a:off x="3151669" y="4136797"/>
          <a:ext cx="8656156" cy="14376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69482">
                  <a:extLst>
                    <a:ext uri="{9D8B030D-6E8A-4147-A177-3AD203B41FA5}">
                      <a16:colId xmlns:a16="http://schemas.microsoft.com/office/drawing/2014/main" val="3378007742"/>
                    </a:ext>
                  </a:extLst>
                </a:gridCol>
                <a:gridCol w="7986674">
                  <a:extLst>
                    <a:ext uri="{9D8B030D-6E8A-4147-A177-3AD203B41FA5}">
                      <a16:colId xmlns:a16="http://schemas.microsoft.com/office/drawing/2014/main" val="1738351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목표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Baseline 1 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뇌파 </a:t>
                      </a:r>
                      <a:r>
                        <a:rPr lang="en-US" altLang="ko-KR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feature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만으로 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이 사람이 알코올 중독자인지</a:t>
                      </a:r>
                      <a:r>
                        <a:rPr lang="en-US" altLang="ko-KR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, 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대조군인지 판별하는 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이진 분류 모델 구축</a:t>
                      </a:r>
                      <a:endParaRPr lang="en-US" altLang="ko-KR" sz="14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4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방법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앞서 사용한 예측 모델의 출력층을 </a:t>
                      </a:r>
                      <a:r>
                        <a:rPr lang="ko-KR" altLang="en-US" sz="1400" dirty="0" err="1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시그모이드</a:t>
                      </a:r>
                      <a:r>
                        <a:rPr lang="en-US" altLang="ko-KR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(Sigmoid)</a:t>
                      </a:r>
                      <a:r>
                        <a:rPr lang="ko-KR" altLang="en-US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로 변경하여 </a:t>
                      </a:r>
                      <a:r>
                        <a:rPr lang="en-US" altLang="ko-KR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0 </a:t>
                      </a:r>
                      <a:r>
                        <a:rPr lang="ko-KR" altLang="en-US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또는 </a:t>
                      </a:r>
                      <a:r>
                        <a:rPr lang="en-US" altLang="ko-KR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1</a:t>
                      </a:r>
                      <a:r>
                        <a:rPr lang="ko-KR" altLang="en-US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을 산출</a:t>
                      </a:r>
                      <a:endParaRPr lang="en-US" altLang="ko-KR" sz="1400" b="0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기대효과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영상 시청</a:t>
                      </a:r>
                      <a:r>
                        <a:rPr lang="en-US" altLang="ko-KR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(Task)</a:t>
                      </a:r>
                      <a:r>
                        <a:rPr lang="ko-KR" altLang="en-US" sz="140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뿐만 아니라</a:t>
                      </a:r>
                      <a:r>
                        <a:rPr lang="en-US" altLang="ko-KR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, baseline 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뇌파 패턴 자체가 중독을 판별하는 </a:t>
                      </a:r>
                      <a:r>
                        <a:rPr lang="en-US" altLang="ko-KR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'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기질적</a:t>
                      </a:r>
                      <a:r>
                        <a:rPr lang="en-US" altLang="ko-KR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(Trait) </a:t>
                      </a:r>
                      <a:r>
                        <a:rPr lang="ko-KR" altLang="en-US" sz="1400" b="1" dirty="0" err="1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바이오마커</a:t>
                      </a:r>
                      <a:r>
                        <a:rPr lang="en-US" altLang="ko-KR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'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로 작동함을 입증</a:t>
                      </a:r>
                      <a:endParaRPr lang="ko-KR" altLang="en-US" sz="14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5514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C53C21F5-1AC2-2927-6EDF-2FDAD828F485}"/>
              </a:ext>
            </a:extLst>
          </p:cNvPr>
          <p:cNvSpPr/>
          <p:nvPr/>
        </p:nvSpPr>
        <p:spPr>
          <a:xfrm>
            <a:off x="920879" y="2989854"/>
            <a:ext cx="1124225" cy="378790"/>
          </a:xfrm>
          <a:prstGeom prst="rect">
            <a:avLst/>
          </a:prstGeom>
          <a:solidFill>
            <a:srgbClr val="E8E8E8"/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7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6A8EF-5180-4117-FA58-AEB50938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EBAFADE-37D5-77B1-096F-EA85D4110440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8DCF8B0-627B-C9DC-1E35-54454800C6D4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C4D4B6B-608C-4298-CD8B-9A6310DEC3C1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CDDC3F-65FC-9CB3-5883-7A796B99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14AC4C9B-93F3-3F35-02A4-1BF47218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BF6FE2-94C5-F9F1-67E9-F7C6FC7078C6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From Paper to Our Study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FADB40-6566-E7E7-DF29-6A2A253FE018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B648F-5C57-9693-D24D-6598DB889F56}"/>
              </a:ext>
            </a:extLst>
          </p:cNvPr>
          <p:cNvSpPr txBox="1"/>
          <p:nvPr/>
        </p:nvSpPr>
        <p:spPr>
          <a:xfrm>
            <a:off x="647319" y="1197009"/>
            <a:ext cx="4466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Advanced Analysis Pipeline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38C36AB-1AA3-6FE1-E5F3-C6BB6313BCF7}"/>
              </a:ext>
            </a:extLst>
          </p:cNvPr>
          <p:cNvSpPr/>
          <p:nvPr/>
        </p:nvSpPr>
        <p:spPr>
          <a:xfrm>
            <a:off x="375232" y="3108119"/>
            <a:ext cx="1369369" cy="37879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1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8237672-B678-40FC-A80C-3B4D476D7D9E}"/>
              </a:ext>
            </a:extLst>
          </p:cNvPr>
          <p:cNvSpPr/>
          <p:nvPr/>
        </p:nvSpPr>
        <p:spPr>
          <a:xfrm>
            <a:off x="740969" y="3246626"/>
            <a:ext cx="1369369" cy="37879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2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05751CB-481A-4992-E2CC-FDFA0F0ECBEF}"/>
              </a:ext>
            </a:extLst>
          </p:cNvPr>
          <p:cNvSpPr/>
          <p:nvPr/>
        </p:nvSpPr>
        <p:spPr>
          <a:xfrm>
            <a:off x="1158242" y="3385133"/>
            <a:ext cx="1369369" cy="37879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3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833A6980-F2EA-3FEB-1F10-F84434714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90345"/>
              </p:ext>
            </p:extLst>
          </p:nvPr>
        </p:nvGraphicFramePr>
        <p:xfrm>
          <a:off x="3151669" y="2872901"/>
          <a:ext cx="8656156" cy="14376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69482">
                  <a:extLst>
                    <a:ext uri="{9D8B030D-6E8A-4147-A177-3AD203B41FA5}">
                      <a16:colId xmlns:a16="http://schemas.microsoft.com/office/drawing/2014/main" val="3378007742"/>
                    </a:ext>
                  </a:extLst>
                </a:gridCol>
                <a:gridCol w="7986674">
                  <a:extLst>
                    <a:ext uri="{9D8B030D-6E8A-4147-A177-3AD203B41FA5}">
                      <a16:colId xmlns:a16="http://schemas.microsoft.com/office/drawing/2014/main" val="1738351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목표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발굴된 </a:t>
                      </a:r>
                      <a:r>
                        <a:rPr lang="ko-KR" altLang="en-US" sz="1400" b="0" dirty="0" err="1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바이오마커와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 구축된 </a:t>
                      </a:r>
                      <a:r>
                        <a:rPr lang="en-US" altLang="ko-KR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ML 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모델이 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특정 데이터에만 </a:t>
                      </a:r>
                      <a:r>
                        <a:rPr lang="ko-KR" altLang="en-US" sz="1400" b="1" dirty="0" err="1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과적합</a:t>
                      </a:r>
                      <a:r>
                        <a:rPr lang="ko-KR" altLang="en-US" sz="1400" b="0" dirty="0" err="1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된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 것이 아님을 증명</a:t>
                      </a:r>
                      <a:endParaRPr lang="en-US" altLang="ko-KR" sz="1400" b="0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4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방법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학습에 전혀 사용되지 않은 </a:t>
                      </a:r>
                      <a:r>
                        <a:rPr lang="ko-KR" altLang="en-US" sz="14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춘천성심병원 데이터셋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을 외부 데이터셋으로 활용하여 앞선 </a:t>
                      </a:r>
                      <a:r>
                        <a:rPr lang="en-US" altLang="ko-KR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Regression 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및 </a:t>
                      </a:r>
                      <a:r>
                        <a:rPr lang="en-US" altLang="ko-KR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Classification </a:t>
                      </a:r>
                      <a:r>
                        <a:rPr lang="ko-KR" altLang="en-US" sz="1400" b="0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모델을 재평가</a:t>
                      </a:r>
                      <a:endParaRPr lang="en-US" altLang="ko-KR" sz="1400" b="0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latin typeface="HY그래픽M" panose="02030600000101010101" pitchFamily="18" charset="-127"/>
                          <a:ea typeface="HY그래픽M" panose="02030600000101010101" pitchFamily="18" charset="-127"/>
                        </a:rPr>
                        <a:t>기대효과</a:t>
                      </a:r>
                      <a:endParaRPr lang="ko-KR" altLang="en-US" sz="1500" b="1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여기서도 모델이 성공적으로 동작한다면</a:t>
                      </a:r>
                      <a:r>
                        <a:rPr lang="en-US" altLang="ko-KR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a:t>논문의 게재 저널 수준을 대폭 높일 수 있을 것으로 기대함</a:t>
                      </a:r>
                      <a:endParaRPr lang="ko-KR" altLang="en-US" sz="1400" b="0" dirty="0">
                        <a:latin typeface="HY그래픽M" panose="02030600000101010101" pitchFamily="18" charset="-127"/>
                        <a:ea typeface="HY그래픽M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45514"/>
                  </a:ext>
                </a:extLst>
              </a:tr>
            </a:tbl>
          </a:graphicData>
        </a:graphic>
      </p:graphicFrame>
      <p:sp>
        <p:nvSpPr>
          <p:cNvPr id="51" name="직사각형 50">
            <a:extLst>
              <a:ext uri="{FF2B5EF4-FFF2-40B4-BE49-F238E27FC236}">
                <a16:creationId xmlns:a16="http://schemas.microsoft.com/office/drawing/2014/main" id="{17B957DC-934F-7FDA-15DD-A19A1D7DBB7F}"/>
              </a:ext>
            </a:extLst>
          </p:cNvPr>
          <p:cNvSpPr/>
          <p:nvPr/>
        </p:nvSpPr>
        <p:spPr>
          <a:xfrm>
            <a:off x="920879" y="4054275"/>
            <a:ext cx="1124225" cy="37879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537445-1F83-C0E9-6DB3-9EBE04DA1490}"/>
              </a:ext>
            </a:extLst>
          </p:cNvPr>
          <p:cNvSpPr txBox="1"/>
          <p:nvPr/>
        </p:nvSpPr>
        <p:spPr>
          <a:xfrm>
            <a:off x="52806" y="2715405"/>
            <a:ext cx="3129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3) </a:t>
            </a:r>
            <a:r>
              <a:rPr lang="ko-KR" altLang="en-US" sz="1500" b="1" dirty="0">
                <a:highlight>
                  <a:srgbClr val="F9DBDB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독립 데이터셋을</a:t>
            </a:r>
            <a:r>
              <a:rPr lang="ko-KR" altLang="en-US" sz="1500" b="1" dirty="0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 통한 교차 검증</a:t>
            </a:r>
          </a:p>
        </p:txBody>
      </p:sp>
    </p:spTree>
    <p:extLst>
      <p:ext uri="{BB962C8B-B14F-4D97-AF65-F5344CB8AC3E}">
        <p14:creationId xmlns:p14="http://schemas.microsoft.com/office/powerpoint/2010/main" val="145628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A0E30-DE1F-6FAF-AEAB-8210FA4C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2924D5D-239A-CC7A-9C35-A1D1FEF84BB2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52CE69F-ED3A-80D1-42DD-4797FC2BC96D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C41DD1B-186D-E393-DB85-9D679FC5FF5E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3FD4F-6E31-C003-FC4B-01D2144A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8B8D838F-B1F2-1943-EB4F-E2A2618B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84913F-C650-7045-1545-3C672E07D8FB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From Paper to Our Study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DD3AF8-4249-B6C8-8007-3D76F309B55C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FBDEA-A485-D9F9-E4F3-64E8DE5754AA}"/>
              </a:ext>
            </a:extLst>
          </p:cNvPr>
          <p:cNvSpPr txBox="1"/>
          <p:nvPr/>
        </p:nvSpPr>
        <p:spPr>
          <a:xfrm>
            <a:off x="647319" y="1197009"/>
            <a:ext cx="4466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Something to try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36C2D-E8EC-AD0D-1299-CC6CDFF4E851}"/>
              </a:ext>
            </a:extLst>
          </p:cNvPr>
          <p:cNvSpPr txBox="1"/>
          <p:nvPr/>
        </p:nvSpPr>
        <p:spPr>
          <a:xfrm>
            <a:off x="320673" y="1655692"/>
            <a:ext cx="2426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1) </a:t>
            </a:r>
            <a:r>
              <a:rPr lang="ko-KR" altLang="en-US" sz="1500" b="1" dirty="0" err="1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바이오마커</a:t>
            </a:r>
            <a:r>
              <a:rPr lang="ko-KR" altLang="en-US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 종류 추가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C5A7388-B080-D46C-0E16-579D62567756}"/>
              </a:ext>
            </a:extLst>
          </p:cNvPr>
          <p:cNvSpPr/>
          <p:nvPr/>
        </p:nvSpPr>
        <p:spPr>
          <a:xfrm>
            <a:off x="889000" y="2141033"/>
            <a:ext cx="1457093" cy="4308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0C8E0FE-A00B-1D9E-A190-0CB707C78AD7}"/>
              </a:ext>
            </a:extLst>
          </p:cNvPr>
          <p:cNvSpPr/>
          <p:nvPr/>
        </p:nvSpPr>
        <p:spPr>
          <a:xfrm>
            <a:off x="2513361" y="2141033"/>
            <a:ext cx="1664644" cy="4308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Power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26B1C50-830B-5E1B-333D-82734D671B1B}"/>
              </a:ext>
            </a:extLst>
          </p:cNvPr>
          <p:cNvSpPr/>
          <p:nvPr/>
        </p:nvSpPr>
        <p:spPr>
          <a:xfrm>
            <a:off x="1681039" y="2670648"/>
            <a:ext cx="1664644" cy="4308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Bandpower</a:t>
            </a: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30AF35D-70E3-57EC-8621-96AFF8FD0026}"/>
              </a:ext>
            </a:extLst>
          </p:cNvPr>
          <p:cNvSpPr/>
          <p:nvPr/>
        </p:nvSpPr>
        <p:spPr>
          <a:xfrm>
            <a:off x="5262605" y="2141032"/>
            <a:ext cx="2123990" cy="430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Imagery Coherence</a:t>
            </a:r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7CBB325-7AEB-B8CF-68B2-64631F41D93A}"/>
              </a:ext>
            </a:extLst>
          </p:cNvPr>
          <p:cNvSpPr/>
          <p:nvPr/>
        </p:nvSpPr>
        <p:spPr>
          <a:xfrm>
            <a:off x="7625892" y="2229948"/>
            <a:ext cx="2123990" cy="683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 Alpha Asymmetry</a:t>
            </a:r>
            <a:endParaRPr lang="ko-KR" altLang="en-US" dirty="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0A722635-3C39-E321-3141-BFB362CA09FE}"/>
              </a:ext>
            </a:extLst>
          </p:cNvPr>
          <p:cNvSpPr/>
          <p:nvPr/>
        </p:nvSpPr>
        <p:spPr>
          <a:xfrm>
            <a:off x="6556917" y="2698448"/>
            <a:ext cx="829678" cy="430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FC56DC-8B2C-90B8-02A8-C7E9ADE5A077}"/>
              </a:ext>
            </a:extLst>
          </p:cNvPr>
          <p:cNvSpPr txBox="1"/>
          <p:nvPr/>
        </p:nvSpPr>
        <p:spPr>
          <a:xfrm>
            <a:off x="230751" y="3433301"/>
            <a:ext cx="2426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2) </a:t>
            </a:r>
            <a:r>
              <a:rPr lang="ko-KR" altLang="en-US" sz="1500" b="1" dirty="0" err="1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머신러닝</a:t>
            </a:r>
            <a:r>
              <a:rPr lang="ko-KR" altLang="en-US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 모델 탐색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5877EF2-345F-A1E6-7333-2BA04020DF90}"/>
              </a:ext>
            </a:extLst>
          </p:cNvPr>
          <p:cNvSpPr/>
          <p:nvPr/>
        </p:nvSpPr>
        <p:spPr>
          <a:xfrm>
            <a:off x="1009650" y="3924095"/>
            <a:ext cx="2123990" cy="430887"/>
          </a:xfrm>
          <a:prstGeom prst="roundRect">
            <a:avLst/>
          </a:prstGeom>
          <a:solidFill>
            <a:srgbClr val="F2C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RVM</a:t>
            </a:r>
            <a:endParaRPr lang="ko-KR" altLang="en-US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E09FF04-432B-6BDF-C7C3-12E1AF291AE8}"/>
              </a:ext>
            </a:extLst>
          </p:cNvPr>
          <p:cNvSpPr/>
          <p:nvPr/>
        </p:nvSpPr>
        <p:spPr>
          <a:xfrm>
            <a:off x="1013102" y="4448257"/>
            <a:ext cx="2123990" cy="430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LASSO Regression</a:t>
            </a:r>
            <a:endParaRPr lang="ko-KR" altLang="en-US" dirty="0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87E39FCE-60B8-5667-118B-46DF532D8F89}"/>
              </a:ext>
            </a:extLst>
          </p:cNvPr>
          <p:cNvSpPr/>
          <p:nvPr/>
        </p:nvSpPr>
        <p:spPr>
          <a:xfrm>
            <a:off x="3304580" y="3901048"/>
            <a:ext cx="2123990" cy="430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</a:t>
            </a:r>
            <a:endParaRPr lang="ko-KR" altLang="en-US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BE144756-343B-C5A3-44CC-38797126E878}"/>
              </a:ext>
            </a:extLst>
          </p:cNvPr>
          <p:cNvSpPr/>
          <p:nvPr/>
        </p:nvSpPr>
        <p:spPr>
          <a:xfrm>
            <a:off x="3322280" y="4448257"/>
            <a:ext cx="2123990" cy="430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XGBoost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A7F39E-21F8-7771-7A81-71E6B6A48112}"/>
              </a:ext>
            </a:extLst>
          </p:cNvPr>
          <p:cNvSpPr txBox="1"/>
          <p:nvPr/>
        </p:nvSpPr>
        <p:spPr>
          <a:xfrm>
            <a:off x="230751" y="5103188"/>
            <a:ext cx="4155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3) Functional Network </a:t>
            </a:r>
            <a:r>
              <a:rPr lang="ko-KR" altLang="en-US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기반의 그룹화 분석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EA4425-F5B9-8428-76F1-800B7C66C110}"/>
              </a:ext>
            </a:extLst>
          </p:cNvPr>
          <p:cNvSpPr txBox="1"/>
          <p:nvPr/>
        </p:nvSpPr>
        <p:spPr>
          <a:xfrm>
            <a:off x="937057" y="5482062"/>
            <a:ext cx="65941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전두엽 그룹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(Fp1, Fp2, F3, F4, Fz):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인지 통제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충동 억제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두정엽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측두엽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 그룹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(P3, P4, T3, T4):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주의력 할당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기억 인출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중심부 그룹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(C3, C4, </a:t>
            </a:r>
            <a:r>
              <a:rPr lang="en-US" altLang="ko-KR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Cz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):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신체적 반응 및 행동 준비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sz="1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후두엽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 그룹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(O1, O2):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Times New Roman" panose="02020603050405020304" pitchFamily="18" charset="0"/>
              </a:rPr>
              <a:t>시각적 단서에 대한 반응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8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B158D-F123-1593-FF76-4DF44A0FD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99B6BE-106D-B23E-B6F1-9B7E03FEB932}"/>
              </a:ext>
            </a:extLst>
          </p:cNvPr>
          <p:cNvSpPr txBox="1"/>
          <p:nvPr/>
        </p:nvSpPr>
        <p:spPr>
          <a:xfrm>
            <a:off x="4551205" y="2259450"/>
            <a:ext cx="2736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Thank</a:t>
            </a:r>
          </a:p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You</a:t>
            </a:r>
            <a:endParaRPr lang="ko-KR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19E1B-77B9-FA7E-972D-C9867590A344}"/>
              </a:ext>
            </a:extLst>
          </p:cNvPr>
          <p:cNvSpPr txBox="1"/>
          <p:nvPr/>
        </p:nvSpPr>
        <p:spPr>
          <a:xfrm rot="5400000">
            <a:off x="9852434" y="3044280"/>
            <a:ext cx="25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2026.03.19</a:t>
            </a:r>
            <a:endParaRPr lang="ko-KR" altLang="en-US" dirty="0">
              <a:solidFill>
                <a:schemeClr val="bg1"/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030C1-514F-58A0-D64F-3F2326923D9F}"/>
              </a:ext>
            </a:extLst>
          </p:cNvPr>
          <p:cNvSpPr txBox="1"/>
          <p:nvPr/>
        </p:nvSpPr>
        <p:spPr>
          <a:xfrm>
            <a:off x="7874001" y="5711687"/>
            <a:ext cx="343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BrainLAB</a:t>
            </a:r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</a:t>
            </a:r>
          </a:p>
          <a:p>
            <a:pPr algn="r"/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인공지능응용</a:t>
            </a:r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학과 나영서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1A2FC3-5F89-2B4B-30E0-DF3652404836}"/>
              </a:ext>
            </a:extLst>
          </p:cNvPr>
          <p:cNvSpPr/>
          <p:nvPr/>
        </p:nvSpPr>
        <p:spPr>
          <a:xfrm>
            <a:off x="10475893" y="751385"/>
            <a:ext cx="180000" cy="18094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341EA98-D43D-E95C-3F31-53404448EEE4}"/>
              </a:ext>
            </a:extLst>
          </p:cNvPr>
          <p:cNvSpPr/>
          <p:nvPr/>
        </p:nvSpPr>
        <p:spPr>
          <a:xfrm>
            <a:off x="11047393" y="751385"/>
            <a:ext cx="180000" cy="18094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F75E487-FADC-30BC-F264-0912FEAAAE7E}"/>
              </a:ext>
            </a:extLst>
          </p:cNvPr>
          <p:cNvSpPr/>
          <p:nvPr/>
        </p:nvSpPr>
        <p:spPr>
          <a:xfrm>
            <a:off x="10761643" y="751370"/>
            <a:ext cx="180000" cy="180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103D41-E419-659B-37DA-8DA36CA5F42D}"/>
              </a:ext>
            </a:extLst>
          </p:cNvPr>
          <p:cNvSpPr/>
          <p:nvPr/>
        </p:nvSpPr>
        <p:spPr>
          <a:xfrm>
            <a:off x="5595745" y="4376337"/>
            <a:ext cx="2159792" cy="151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38745AF-4F0D-AFCF-1A5C-B52862B00A57}"/>
              </a:ext>
            </a:extLst>
          </p:cNvPr>
          <p:cNvSpPr/>
          <p:nvPr/>
        </p:nvSpPr>
        <p:spPr>
          <a:xfrm>
            <a:off x="4333173" y="4376352"/>
            <a:ext cx="901619" cy="1517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CC466EA-4558-C949-94B8-B7E14E7B8E3D}"/>
              </a:ext>
            </a:extLst>
          </p:cNvPr>
          <p:cNvSpPr/>
          <p:nvPr/>
        </p:nvSpPr>
        <p:spPr>
          <a:xfrm>
            <a:off x="5234793" y="4376337"/>
            <a:ext cx="360952" cy="151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40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8B8B-AD49-2A1B-AEB1-B31B562F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F09BA8-5C84-882D-77F1-F8ABF88BF8CA}"/>
              </a:ext>
            </a:extLst>
          </p:cNvPr>
          <p:cNvSpPr txBox="1"/>
          <p:nvPr/>
        </p:nvSpPr>
        <p:spPr>
          <a:xfrm>
            <a:off x="1285011" y="2804546"/>
            <a:ext cx="2736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Overview</a:t>
            </a:r>
            <a:endParaRPr lang="ko-KR" altLang="en-US" sz="4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8F34337-D689-E65B-0ADC-407A594A4717}"/>
              </a:ext>
            </a:extLst>
          </p:cNvPr>
          <p:cNvSpPr/>
          <p:nvPr/>
        </p:nvSpPr>
        <p:spPr>
          <a:xfrm>
            <a:off x="1027164" y="3624783"/>
            <a:ext cx="582651" cy="131369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2E3A4E-DFC3-BFCF-895A-69D715791390}"/>
              </a:ext>
            </a:extLst>
          </p:cNvPr>
          <p:cNvSpPr/>
          <p:nvPr/>
        </p:nvSpPr>
        <p:spPr>
          <a:xfrm>
            <a:off x="1939623" y="3624783"/>
            <a:ext cx="2022849" cy="131369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16B105-A43F-59C8-DBE4-22B37C8B2D0A}"/>
              </a:ext>
            </a:extLst>
          </p:cNvPr>
          <p:cNvSpPr/>
          <p:nvPr/>
        </p:nvSpPr>
        <p:spPr>
          <a:xfrm>
            <a:off x="1592734" y="3624768"/>
            <a:ext cx="345756" cy="131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AA25684-DA25-CC7B-3D83-C933E88CE686}"/>
              </a:ext>
            </a:extLst>
          </p:cNvPr>
          <p:cNvGrpSpPr/>
          <p:nvPr/>
        </p:nvGrpSpPr>
        <p:grpSpPr>
          <a:xfrm>
            <a:off x="5891198" y="1118843"/>
            <a:ext cx="4768335" cy="553998"/>
            <a:chOff x="4848225" y="771838"/>
            <a:chExt cx="4768335" cy="55399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EFE3DF-232B-A479-7680-BC78BB47C689}"/>
                </a:ext>
              </a:extLst>
            </p:cNvPr>
            <p:cNvSpPr txBox="1"/>
            <p:nvPr/>
          </p:nvSpPr>
          <p:spPr>
            <a:xfrm>
              <a:off x="4848225" y="771838"/>
              <a:ext cx="5842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B9C3ED-76DD-1F68-A209-709247F2E09D}"/>
                </a:ext>
              </a:extLst>
            </p:cNvPr>
            <p:cNvSpPr txBox="1"/>
            <p:nvPr/>
          </p:nvSpPr>
          <p:spPr>
            <a:xfrm>
              <a:off x="5432462" y="810310"/>
              <a:ext cx="41840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Background &amp; Objective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2CE7887-DF71-DEC7-837D-60549BCFCAD2}"/>
              </a:ext>
            </a:extLst>
          </p:cNvPr>
          <p:cNvGrpSpPr/>
          <p:nvPr/>
        </p:nvGrpSpPr>
        <p:grpSpPr>
          <a:xfrm>
            <a:off x="5891198" y="2208934"/>
            <a:ext cx="3321016" cy="553998"/>
            <a:chOff x="4848225" y="771838"/>
            <a:chExt cx="3321016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D84A4B-EE66-2E82-F92E-141FA4985DD2}"/>
                </a:ext>
              </a:extLst>
            </p:cNvPr>
            <p:cNvSpPr txBox="1"/>
            <p:nvPr/>
          </p:nvSpPr>
          <p:spPr>
            <a:xfrm>
              <a:off x="4848225" y="771838"/>
              <a:ext cx="5842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DD9879-3BAE-E3E6-09AB-CDBBAA040A6C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Current Progress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B3F1658-01BC-34FB-7EAA-F34B74D793DD}"/>
              </a:ext>
            </a:extLst>
          </p:cNvPr>
          <p:cNvGrpSpPr/>
          <p:nvPr/>
        </p:nvGrpSpPr>
        <p:grpSpPr>
          <a:xfrm>
            <a:off x="5891198" y="3278277"/>
            <a:ext cx="3321016" cy="553998"/>
            <a:chOff x="4848225" y="771838"/>
            <a:chExt cx="3321016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36D121-67D7-A93E-B11A-EFFA264F755D}"/>
                </a:ext>
              </a:extLst>
            </p:cNvPr>
            <p:cNvSpPr txBox="1"/>
            <p:nvPr/>
          </p:nvSpPr>
          <p:spPr>
            <a:xfrm>
              <a:off x="4848225" y="771838"/>
              <a:ext cx="582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D3AFB5-9DD5-77AC-F4E9-28B0568967AC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Paper Analysis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2F36D7D-A9CA-C1A2-9C02-188609577AF5}"/>
              </a:ext>
            </a:extLst>
          </p:cNvPr>
          <p:cNvGrpSpPr/>
          <p:nvPr/>
        </p:nvGrpSpPr>
        <p:grpSpPr>
          <a:xfrm>
            <a:off x="5891198" y="4345511"/>
            <a:ext cx="4384783" cy="553998"/>
            <a:chOff x="4848225" y="771838"/>
            <a:chExt cx="4384783" cy="5539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A8EE2C-A978-F046-9BF0-01CC24C97BDB}"/>
                </a:ext>
              </a:extLst>
            </p:cNvPr>
            <p:cNvSpPr txBox="1"/>
            <p:nvPr/>
          </p:nvSpPr>
          <p:spPr>
            <a:xfrm>
              <a:off x="4848225" y="771838"/>
              <a:ext cx="582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04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F91F11-3098-06C2-C792-56FFC245A19D}"/>
                </a:ext>
              </a:extLst>
            </p:cNvPr>
            <p:cNvSpPr txBox="1"/>
            <p:nvPr/>
          </p:nvSpPr>
          <p:spPr>
            <a:xfrm>
              <a:off x="5432462" y="810310"/>
              <a:ext cx="38005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From Paper to Our Study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05F839F-8E0A-78D0-5820-3B6120C0083A}"/>
              </a:ext>
            </a:extLst>
          </p:cNvPr>
          <p:cNvGrpSpPr/>
          <p:nvPr/>
        </p:nvGrpSpPr>
        <p:grpSpPr>
          <a:xfrm>
            <a:off x="5891198" y="5412745"/>
            <a:ext cx="3321016" cy="553998"/>
            <a:chOff x="4848225" y="771838"/>
            <a:chExt cx="3321016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8B369D-AAC9-CF58-684E-18016454286A}"/>
                </a:ext>
              </a:extLst>
            </p:cNvPr>
            <p:cNvSpPr txBox="1"/>
            <p:nvPr/>
          </p:nvSpPr>
          <p:spPr>
            <a:xfrm>
              <a:off x="4848225" y="771838"/>
              <a:ext cx="582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207B1C-7000-991D-09FD-1922A3147287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Summary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8">
            <a:extLst>
              <a:ext uri="{FF2B5EF4-FFF2-40B4-BE49-F238E27FC236}">
                <a16:creationId xmlns:a16="http://schemas.microsoft.com/office/drawing/2014/main" id="{DFA6BC00-5F98-2D80-5103-324D639E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8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70DB-29AC-ABF6-D53D-1A86A08E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A19ACA4A-F0DD-ECB5-0490-F6CD09F48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"/>
          <a:stretch>
            <a:fillRect/>
          </a:stretch>
        </p:blipFill>
        <p:spPr>
          <a:xfrm>
            <a:off x="7129769" y="2575393"/>
            <a:ext cx="3734550" cy="3495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2E869-2324-F599-9328-648EB0F400FC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Background &amp; Objectives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B37FC0E-17A5-00C7-DAC0-62C51B001E05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CF5A7DD-74AD-B650-BA4F-D8729BB39237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15F3B41-781A-9F1E-A827-045605018E94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2F5BA-235A-68E2-56C8-1A226F6D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9AF42-BFFE-25C3-9004-7DC58ECBCF65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637DAB1-DCAE-901F-A23B-BCB77AD5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31DF5-8BAB-E51E-0BC8-EFED5B65189F}"/>
              </a:ext>
            </a:extLst>
          </p:cNvPr>
          <p:cNvSpPr txBox="1"/>
          <p:nvPr/>
        </p:nvSpPr>
        <p:spPr>
          <a:xfrm>
            <a:off x="1962757" y="1208364"/>
            <a:ext cx="8266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“ Discovery of biomarkers for alcohol craving”</a:t>
            </a:r>
            <a:endParaRPr lang="ko-KR" altLang="en-US" sz="2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C5022C-00EC-57D4-9B3A-8EE1C842B2DB}"/>
              </a:ext>
            </a:extLst>
          </p:cNvPr>
          <p:cNvSpPr txBox="1"/>
          <p:nvPr/>
        </p:nvSpPr>
        <p:spPr>
          <a:xfrm>
            <a:off x="2682409" y="1785842"/>
            <a:ext cx="6827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알코올 중독 환자의 음주 갈망을 평가할 수 있는 객관적인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EEG </a:t>
            </a:r>
            <a:r>
              <a:rPr lang="ko-KR" altLang="en-US" sz="1500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바이오마커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발굴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E42A8-247F-5839-DCFA-F8273A82F93B}"/>
              </a:ext>
            </a:extLst>
          </p:cNvPr>
          <p:cNvSpPr txBox="1"/>
          <p:nvPr/>
        </p:nvSpPr>
        <p:spPr>
          <a:xfrm>
            <a:off x="8247893" y="2417001"/>
            <a:ext cx="1779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Craving</a:t>
            </a:r>
            <a:endParaRPr lang="ko-KR" altLang="en-US" sz="1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050" name="Picture 2" descr="알코올중독">
            <a:extLst>
              <a:ext uri="{FF2B5EF4-FFF2-40B4-BE49-F238E27FC236}">
                <a16:creationId xmlns:a16="http://schemas.microsoft.com/office/drawing/2014/main" id="{74C7BAD1-CA5A-B551-F47A-19AA004B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470308"/>
            <a:ext cx="3734550" cy="36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647C67-AD45-9A84-C9B3-822B8AB95067}"/>
              </a:ext>
            </a:extLst>
          </p:cNvPr>
          <p:cNvSpPr txBox="1"/>
          <p:nvPr/>
        </p:nvSpPr>
        <p:spPr>
          <a:xfrm>
            <a:off x="810560" y="6028725"/>
            <a:ext cx="40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유해한</a:t>
            </a:r>
            <a:r>
              <a:rPr lang="en-US" altLang="ko-KR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결과에도 불구하고 특정 물질이나 행동을 통제하지 못하고 반복적으로 탐닉하는 상태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A4027-E5BC-CFA3-F40A-BA42CBA7F749}"/>
              </a:ext>
            </a:extLst>
          </p:cNvPr>
          <p:cNvSpPr txBox="1"/>
          <p:nvPr/>
        </p:nvSpPr>
        <p:spPr>
          <a:xfrm>
            <a:off x="7114747" y="6028725"/>
            <a:ext cx="40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특정 물질이나 행동을 다시 경험하고자 하는 강렬하고 통제하기 힘든 병적인 욕구와 충동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8CDB0-060E-0056-6A5B-27166B511131}"/>
              </a:ext>
            </a:extLst>
          </p:cNvPr>
          <p:cNvSpPr txBox="1"/>
          <p:nvPr/>
        </p:nvSpPr>
        <p:spPr>
          <a:xfrm>
            <a:off x="1772998" y="2423826"/>
            <a:ext cx="2045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Addiction</a:t>
            </a:r>
            <a:endParaRPr lang="ko-KR" altLang="en-US" sz="1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7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B2C1-A73C-5484-7BA9-C6FF688E6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97271FE-229B-CF31-9559-0F51934B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"/>
          <a:stretch>
            <a:fillRect/>
          </a:stretch>
        </p:blipFill>
        <p:spPr>
          <a:xfrm>
            <a:off x="7129769" y="2575393"/>
            <a:ext cx="3742171" cy="3495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C3647-136B-BA2B-ED34-F83709217357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Background &amp; Objectives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2BC2E80-21EE-1112-ED5B-E2DC7F471795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AFF5CD6-1A5E-2D5C-769B-FB02B93319C1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F2188E7-7160-ECEF-2252-860732CD3489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5B094-5B40-7869-6ACB-3D6795EB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FF82F0-87BA-7D72-9F37-BC526F6B5C9F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F6AFFFE-814D-3FB9-EF3A-12AF2BB1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2C86D3-4D0F-2154-877D-5AE5A5AEDBCE}"/>
              </a:ext>
            </a:extLst>
          </p:cNvPr>
          <p:cNvSpPr txBox="1"/>
          <p:nvPr/>
        </p:nvSpPr>
        <p:spPr>
          <a:xfrm>
            <a:off x="1962757" y="1208364"/>
            <a:ext cx="8266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“ Discovery of biomarkers for alcohol craving”</a:t>
            </a:r>
            <a:endParaRPr lang="ko-KR" altLang="en-US" sz="2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1150A-618D-D76F-57EE-FD9F2A6715E2}"/>
              </a:ext>
            </a:extLst>
          </p:cNvPr>
          <p:cNvSpPr txBox="1"/>
          <p:nvPr/>
        </p:nvSpPr>
        <p:spPr>
          <a:xfrm>
            <a:off x="8247893" y="2417001"/>
            <a:ext cx="1779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Craving</a:t>
            </a:r>
            <a:endParaRPr lang="ko-KR" altLang="en-US" sz="1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8107B-F433-8C4E-4D17-FFAD596BBB36}"/>
              </a:ext>
            </a:extLst>
          </p:cNvPr>
          <p:cNvSpPr txBox="1"/>
          <p:nvPr/>
        </p:nvSpPr>
        <p:spPr>
          <a:xfrm>
            <a:off x="1772998" y="2423826"/>
            <a:ext cx="2045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Addiction</a:t>
            </a:r>
            <a:endParaRPr lang="ko-KR" altLang="en-US" sz="1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050" name="Picture 2" descr="알코올중독">
            <a:extLst>
              <a:ext uri="{FF2B5EF4-FFF2-40B4-BE49-F238E27FC236}">
                <a16:creationId xmlns:a16="http://schemas.microsoft.com/office/drawing/2014/main" id="{6AC28AAA-B561-9EDF-A01F-7BA2485D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470308"/>
            <a:ext cx="3734550" cy="36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BB598-E902-5B22-43A1-A038132C63D9}"/>
              </a:ext>
            </a:extLst>
          </p:cNvPr>
          <p:cNvSpPr txBox="1"/>
          <p:nvPr/>
        </p:nvSpPr>
        <p:spPr>
          <a:xfrm>
            <a:off x="810560" y="6028725"/>
            <a:ext cx="40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유해한</a:t>
            </a:r>
            <a:r>
              <a:rPr lang="en-US" altLang="ko-KR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결과에도 불구하고 특정 물질이나 행동을 통제하지 못하고 반복적으로 탐닉하는 상태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8727E-363A-B7C6-1869-59669BDC187E}"/>
              </a:ext>
            </a:extLst>
          </p:cNvPr>
          <p:cNvSpPr txBox="1"/>
          <p:nvPr/>
        </p:nvSpPr>
        <p:spPr>
          <a:xfrm>
            <a:off x="7017154" y="6028725"/>
            <a:ext cx="40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특정 물질이나 행동을 다시 경험하고자 하는</a:t>
            </a:r>
            <a:endParaRPr lang="en-US" altLang="ko-KR" sz="14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강렬하고 통제하기 힘든 병적인 욕구와 충동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CC46412-FC35-870B-FF15-117951FE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369" flipH="1">
            <a:off x="6857022" y="2644658"/>
            <a:ext cx="1902096" cy="12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EF198F-B200-53C3-1136-2BA58781CDF4}"/>
              </a:ext>
            </a:extLst>
          </p:cNvPr>
          <p:cNvSpPr txBox="1"/>
          <p:nvPr/>
        </p:nvSpPr>
        <p:spPr>
          <a:xfrm>
            <a:off x="4555321" y="3415607"/>
            <a:ext cx="2461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현재 갈망 평가는 </a:t>
            </a:r>
            <a:r>
              <a:rPr lang="ko-KR" altLang="en-US" sz="14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주관적인 설문</a:t>
            </a:r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에 전적으로 의존함</a:t>
            </a:r>
            <a:r>
              <a:rPr lang="en-US" altLang="ko-KR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따라서 설문지를 넘어 </a:t>
            </a:r>
            <a:r>
              <a:rPr lang="ko-KR" altLang="en-US" sz="14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생리적 </a:t>
            </a:r>
            <a:r>
              <a:rPr lang="ko-KR" altLang="en-US" sz="1400" b="1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바이오마커</a:t>
            </a:r>
            <a:r>
              <a:rPr lang="ko-KR" altLang="en-US" sz="1400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ko-KR" altLang="en-US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필수적임</a:t>
            </a:r>
            <a:r>
              <a:rPr lang="en-US" altLang="ko-KR" sz="14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4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F2F72-18B1-931C-D171-529E9B50D236}"/>
              </a:ext>
            </a:extLst>
          </p:cNvPr>
          <p:cNvSpPr txBox="1"/>
          <p:nvPr/>
        </p:nvSpPr>
        <p:spPr>
          <a:xfrm>
            <a:off x="2682409" y="1785842"/>
            <a:ext cx="6827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알코올 중독 환자의 음주 갈망을 평가할 수 있는 </a:t>
            </a:r>
            <a:r>
              <a:rPr lang="ko-KR" altLang="en-US" sz="1500" dirty="0">
                <a:highlight>
                  <a:srgbClr val="FF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객관적인 </a:t>
            </a:r>
            <a:r>
              <a:rPr lang="en-US" altLang="ko-KR" sz="1500" dirty="0">
                <a:highlight>
                  <a:srgbClr val="FF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EEG </a:t>
            </a:r>
            <a:r>
              <a:rPr lang="ko-KR" altLang="en-US" sz="1500" dirty="0" err="1">
                <a:highlight>
                  <a:srgbClr val="FF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바이오마커</a:t>
            </a:r>
            <a:r>
              <a:rPr lang="ko-KR" altLang="en-US" sz="1500" dirty="0">
                <a:highlight>
                  <a:srgbClr val="FF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발굴</a:t>
            </a:r>
          </a:p>
        </p:txBody>
      </p:sp>
    </p:spTree>
    <p:extLst>
      <p:ext uri="{BB962C8B-B14F-4D97-AF65-F5344CB8AC3E}">
        <p14:creationId xmlns:p14="http://schemas.microsoft.com/office/powerpoint/2010/main" val="132950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12BA2-1B9A-0E31-F670-79BB4245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198C52EE-D3AC-3139-ADC1-A49E7B6C1414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410695A-7A14-4A13-92A5-BE5BAB65D165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F5607D5-8A55-DD4C-1750-D8D5C7C50747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66567-2275-9877-BE8B-29B5009A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89F6607-6950-4EA3-4D17-B057FAC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1ABDD-A1B9-581F-132F-A9A77FF723F3}"/>
              </a:ext>
            </a:extLst>
          </p:cNvPr>
          <p:cNvSpPr txBox="1"/>
          <p:nvPr/>
        </p:nvSpPr>
        <p:spPr>
          <a:xfrm>
            <a:off x="1290471" y="2546140"/>
            <a:ext cx="82664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Baseline(1min)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은 갈망 유발 영상 시청 전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후에 각각 측정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유발 영상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(1min)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은 각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단계별로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5-7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개의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VR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영상 시청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영상 시청 후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설문을 통해 주관적인 갈망 정도를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0-7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점 사이로 평가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BE103-4A26-E02E-5A28-F67BAB4F58F5}"/>
              </a:ext>
            </a:extLst>
          </p:cNvPr>
          <p:cNvSpPr txBox="1"/>
          <p:nvPr/>
        </p:nvSpPr>
        <p:spPr>
          <a:xfrm>
            <a:off x="647319" y="1145137"/>
            <a:ext cx="4466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Experimental paradigm</a:t>
            </a:r>
            <a:r>
              <a: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24A04-B480-39DD-88CB-6B1946BDA87D}"/>
              </a:ext>
            </a:extLst>
          </p:cNvPr>
          <p:cNvSpPr txBox="1"/>
          <p:nvPr/>
        </p:nvSpPr>
        <p:spPr>
          <a:xfrm>
            <a:off x="2540331" y="5562444"/>
            <a:ext cx="575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Subjects: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알코올 </a:t>
            </a:r>
            <a:r>
              <a:rPr lang="ko-KR" altLang="en-US" sz="1500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중독군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대조군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Data: Baseline 1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뇌파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Results: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전두엽 및 두정엽 등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11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개 채널에서 </a:t>
            </a:r>
            <a:r>
              <a:rPr lang="en-US" altLang="ko-KR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Beta </a:t>
            </a:r>
            <a:r>
              <a:rPr lang="ko-KR" altLang="en-US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대역의 상대 파워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통계적으로 유의미하게 증가함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AutoShape 2" descr="두개골 - 나무위키">
            <a:extLst>
              <a:ext uri="{FF2B5EF4-FFF2-40B4-BE49-F238E27FC236}">
                <a16:creationId xmlns:a16="http://schemas.microsoft.com/office/drawing/2014/main" id="{31BAEC5D-916C-0343-42F1-98D2D94E14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090" y="3703084"/>
            <a:ext cx="2209308" cy="22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C02AA4-A283-B01B-FA83-B063ADEE088A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Current Progress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CC0C8B-1D10-A3D5-39EC-0A1EF9602165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9BF1BEC-800A-AA70-6EDD-41EF713AA8E4}"/>
              </a:ext>
            </a:extLst>
          </p:cNvPr>
          <p:cNvSpPr/>
          <p:nvPr/>
        </p:nvSpPr>
        <p:spPr>
          <a:xfrm>
            <a:off x="946331" y="1850047"/>
            <a:ext cx="1465921" cy="601830"/>
          </a:xfrm>
          <a:prstGeom prst="rect">
            <a:avLst/>
          </a:prstGeom>
          <a:solidFill>
            <a:srgbClr val="E8E8E8"/>
          </a:solidFill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1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8D1C8B0-79F9-0C86-52DA-4015A9522781}"/>
              </a:ext>
            </a:extLst>
          </p:cNvPr>
          <p:cNvSpPr/>
          <p:nvPr/>
        </p:nvSpPr>
        <p:spPr>
          <a:xfrm>
            <a:off x="2961951" y="1836306"/>
            <a:ext cx="1785574" cy="6018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1 craving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186782F-17F1-63A9-75F4-3FEB25B40F2D}"/>
              </a:ext>
            </a:extLst>
          </p:cNvPr>
          <p:cNvSpPr/>
          <p:nvPr/>
        </p:nvSpPr>
        <p:spPr>
          <a:xfrm>
            <a:off x="9685738" y="1834978"/>
            <a:ext cx="1465921" cy="6018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2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2B9992B-D5BA-293B-FC28-E74762062ED9}"/>
              </a:ext>
            </a:extLst>
          </p:cNvPr>
          <p:cNvSpPr/>
          <p:nvPr/>
        </p:nvSpPr>
        <p:spPr>
          <a:xfrm>
            <a:off x="5203213" y="1834978"/>
            <a:ext cx="1785574" cy="6018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2 craving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8784115-A098-FA63-FF1E-02D9BB367AC6}"/>
              </a:ext>
            </a:extLst>
          </p:cNvPr>
          <p:cNvSpPr/>
          <p:nvPr/>
        </p:nvSpPr>
        <p:spPr>
          <a:xfrm>
            <a:off x="7444475" y="1847611"/>
            <a:ext cx="1785574" cy="6018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3 craving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87F988E-C79B-ECD4-8C1D-8F614F80F11F}"/>
              </a:ext>
            </a:extLst>
          </p:cNvPr>
          <p:cNvCxnSpPr>
            <a:cxnSpLocks/>
          </p:cNvCxnSpPr>
          <p:nvPr/>
        </p:nvCxnSpPr>
        <p:spPr>
          <a:xfrm>
            <a:off x="1716292" y="1724435"/>
            <a:ext cx="87594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355BF6A-3320-E8C3-91F6-372CEFFE817D}"/>
              </a:ext>
            </a:extLst>
          </p:cNvPr>
          <p:cNvSpPr txBox="1"/>
          <p:nvPr/>
        </p:nvSpPr>
        <p:spPr>
          <a:xfrm>
            <a:off x="647318" y="3476156"/>
            <a:ext cx="4466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Basic statistical analysis results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8AA0665-4B38-FC0B-EEA8-F3A008A06342}"/>
              </a:ext>
            </a:extLst>
          </p:cNvPr>
          <p:cNvSpPr/>
          <p:nvPr/>
        </p:nvSpPr>
        <p:spPr>
          <a:xfrm>
            <a:off x="972949" y="5849101"/>
            <a:ext cx="1124225" cy="37879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60A30C-8A86-A1CE-2787-D2794C5E1B0E}"/>
              </a:ext>
            </a:extLst>
          </p:cNvPr>
          <p:cNvSpPr txBox="1"/>
          <p:nvPr/>
        </p:nvSpPr>
        <p:spPr>
          <a:xfrm>
            <a:off x="443813" y="5357487"/>
            <a:ext cx="22093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2) </a:t>
            </a:r>
            <a:r>
              <a:rPr lang="ko-KR" altLang="en-US" sz="1500" b="1" dirty="0" err="1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중독군</a:t>
            </a:r>
            <a:r>
              <a:rPr lang="ko-KR" altLang="en-US" sz="1500" b="1" dirty="0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1500" b="1" dirty="0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vs </a:t>
            </a:r>
            <a:r>
              <a:rPr lang="ko-KR" altLang="en-US" sz="1500" b="1" dirty="0">
                <a:highlight>
                  <a:srgbClr val="99FF99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대조군</a:t>
            </a:r>
          </a:p>
        </p:txBody>
      </p:sp>
      <p:sp>
        <p:nvSpPr>
          <p:cNvPr id="4" name="오른쪽 중괄호 3">
            <a:extLst>
              <a:ext uri="{FF2B5EF4-FFF2-40B4-BE49-F238E27FC236}">
                <a16:creationId xmlns:a16="http://schemas.microsoft.com/office/drawing/2014/main" id="{20A756E1-E023-6E4B-13EF-64BEC01709C6}"/>
              </a:ext>
            </a:extLst>
          </p:cNvPr>
          <p:cNvSpPr/>
          <p:nvPr/>
        </p:nvSpPr>
        <p:spPr>
          <a:xfrm>
            <a:off x="8485438" y="4762560"/>
            <a:ext cx="191346" cy="1243809"/>
          </a:xfrm>
          <a:prstGeom prst="rightBrace">
            <a:avLst>
              <a:gd name="adj1" fmla="val 8333"/>
              <a:gd name="adj2" fmla="val 3978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3876A-D56D-701E-A5EE-FC3481BF8172}"/>
              </a:ext>
            </a:extLst>
          </p:cNvPr>
          <p:cNvSpPr txBox="1"/>
          <p:nvPr/>
        </p:nvSpPr>
        <p:spPr>
          <a:xfrm>
            <a:off x="8782266" y="4801791"/>
            <a:ext cx="3386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점수와의 상관계수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(r)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가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0.2~0.3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수준으로 낮음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ko-KR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단일 통계만으로 강력한 </a:t>
            </a:r>
            <a:r>
              <a:rPr lang="ko-KR" altLang="en-US" sz="1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바이오마커라</a:t>
            </a:r>
            <a:r>
              <a:rPr lang="ko-KR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주장하기에는 근거 보충 필요</a:t>
            </a:r>
            <a:endParaRPr lang="en-US" altLang="ko-KR" sz="1500" b="1" dirty="0">
              <a:solidFill>
                <a:srgbClr val="C00000"/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B6F3201-BB56-C913-30D3-03B806EB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894"/>
          <a:stretch>
            <a:fillRect/>
          </a:stretch>
        </p:blipFill>
        <p:spPr>
          <a:xfrm>
            <a:off x="8680929" y="5849101"/>
            <a:ext cx="3475538" cy="1015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94DA92-4F31-9490-9539-F5B73E7B3FAD}"/>
              </a:ext>
            </a:extLst>
          </p:cNvPr>
          <p:cNvSpPr txBox="1"/>
          <p:nvPr/>
        </p:nvSpPr>
        <p:spPr>
          <a:xfrm>
            <a:off x="2538890" y="4370145"/>
            <a:ext cx="59881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Subjects: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중독 그룹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Data: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영상 시청 중 측정한 뇌파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주관적 갈망 점수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Results: 17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개 채널에서 </a:t>
            </a:r>
            <a:r>
              <a:rPr lang="en-US" altLang="ko-KR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Beta</a:t>
            </a:r>
            <a:r>
              <a:rPr lang="ko-KR" altLang="en-US" sz="1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파워와 유의미한 양의 상관관계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확인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FC995E-3230-75B3-14DB-F938E19A2E08}"/>
              </a:ext>
            </a:extLst>
          </p:cNvPr>
          <p:cNvSpPr txBox="1"/>
          <p:nvPr/>
        </p:nvSpPr>
        <p:spPr>
          <a:xfrm>
            <a:off x="535260" y="3969272"/>
            <a:ext cx="2426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1) </a:t>
            </a:r>
            <a:r>
              <a:rPr lang="ko-KR" altLang="en-US" sz="1500" b="1" dirty="0">
                <a:highlight>
                  <a:srgbClr val="F9DBDB"/>
                </a:highlight>
                <a:latin typeface="HY그래픽M" panose="02030600000101010101" pitchFamily="18" charset="-127"/>
                <a:ea typeface="HY그래픽M" panose="02030600000101010101" pitchFamily="18" charset="-127"/>
                <a:cs typeface="Calibri" panose="020F0502020204030204" pitchFamily="34" charset="0"/>
              </a:rPr>
              <a:t>갈망 점수와의 상관성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228700-366C-0554-3435-52895C3AD31B}"/>
              </a:ext>
            </a:extLst>
          </p:cNvPr>
          <p:cNvSpPr/>
          <p:nvPr/>
        </p:nvSpPr>
        <p:spPr>
          <a:xfrm>
            <a:off x="375232" y="4434611"/>
            <a:ext cx="1369369" cy="37879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1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A8AD427-128F-1F2C-7B23-F675EEF25B28}"/>
              </a:ext>
            </a:extLst>
          </p:cNvPr>
          <p:cNvSpPr/>
          <p:nvPr/>
        </p:nvSpPr>
        <p:spPr>
          <a:xfrm>
            <a:off x="740969" y="4573118"/>
            <a:ext cx="1369369" cy="37879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2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3F8CACB-6A43-60A7-88F8-FD1BF879E970}"/>
              </a:ext>
            </a:extLst>
          </p:cNvPr>
          <p:cNvSpPr/>
          <p:nvPr/>
        </p:nvSpPr>
        <p:spPr>
          <a:xfrm>
            <a:off x="1158242" y="4711625"/>
            <a:ext cx="1369369" cy="37879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3 craving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16DE8B0-8F7C-D0BB-8B71-75352CC93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301" y="3646997"/>
            <a:ext cx="1511376" cy="926664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BC36E6D7-A348-8D12-387F-01E1C7CF0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870" y="5215972"/>
            <a:ext cx="1502528" cy="8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8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7ACA3-9305-7CA1-2841-6F278A74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6DB033BA-3662-A3E1-8C8B-CCE2C4B6EB89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6FE3B16-A58A-30A9-E323-7FDC7F71B24F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D409737-5BCD-520D-6740-2B8B0936B456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F46104-3351-B73D-3838-A4F58230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2E131D7-F202-96F2-872F-40CC756F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F43F2-70C0-3925-289F-EE713B43F93D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710B0-536E-CD51-53F9-2FE4DAE3E8EE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67F063B-8EEE-3FD2-986B-C168093B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76" y="1139891"/>
            <a:ext cx="5525619" cy="567753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DFDE519-D2D2-0EA0-B004-05C98E7822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066"/>
          <a:stretch>
            <a:fillRect/>
          </a:stretch>
        </p:blipFill>
        <p:spPr>
          <a:xfrm>
            <a:off x="5994400" y="1720180"/>
            <a:ext cx="5231161" cy="2112078"/>
          </a:xfrm>
          <a:prstGeom prst="rect">
            <a:avLst/>
          </a:prstGeom>
        </p:spPr>
      </p:pic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7955B0DC-1460-7A7E-3AA2-7F86E322A12E}"/>
              </a:ext>
            </a:extLst>
          </p:cNvPr>
          <p:cNvCxnSpPr/>
          <p:nvPr/>
        </p:nvCxnSpPr>
        <p:spPr>
          <a:xfrm>
            <a:off x="3581400" y="2776219"/>
            <a:ext cx="5966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315A96D-2FA5-A8FF-8E8F-3B7534FC68EC}"/>
              </a:ext>
            </a:extLst>
          </p:cNvPr>
          <p:cNvCxnSpPr/>
          <p:nvPr/>
        </p:nvCxnSpPr>
        <p:spPr>
          <a:xfrm>
            <a:off x="6224239" y="3604736"/>
            <a:ext cx="5966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2D43A6CE-E058-ECBD-15BC-B3CB0B7D5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33136"/>
            <a:ext cx="5935269" cy="834574"/>
          </a:xfrm>
          <a:prstGeom prst="rect">
            <a:avLst/>
          </a:prstGeom>
        </p:spPr>
      </p:pic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3EC5D7A-82AC-0CAC-A77A-19FEE82655BF}"/>
              </a:ext>
            </a:extLst>
          </p:cNvPr>
          <p:cNvCxnSpPr>
            <a:cxnSpLocks/>
          </p:cNvCxnSpPr>
          <p:nvPr/>
        </p:nvCxnSpPr>
        <p:spPr>
          <a:xfrm>
            <a:off x="6973229" y="4983770"/>
            <a:ext cx="4163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2C94E5D-CACD-9775-7321-C96B60A1514D}"/>
              </a:ext>
            </a:extLst>
          </p:cNvPr>
          <p:cNvSpPr txBox="1"/>
          <p:nvPr/>
        </p:nvSpPr>
        <p:spPr>
          <a:xfrm>
            <a:off x="5994400" y="5393649"/>
            <a:ext cx="575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Journal: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Cell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Reports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Medicine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(IF: 10.6, JCR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상위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9.52% ; 2024)</a:t>
            </a:r>
          </a:p>
        </p:txBody>
      </p:sp>
    </p:spTree>
    <p:extLst>
      <p:ext uri="{BB962C8B-B14F-4D97-AF65-F5344CB8AC3E}">
        <p14:creationId xmlns:p14="http://schemas.microsoft.com/office/powerpoint/2010/main" val="403664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1D511-86D7-1E58-16B3-510B3E3E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87C1CC-EB17-CE08-51B5-6239B3F5AC93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3B0377B-D2F2-F676-3A1A-55F9F34F4A9F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EC715B-D3BD-FFC5-E096-820927F98A24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76F852-8AAA-DFA2-0969-AA0883E6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A190131-2E36-F00E-CBA1-C278F966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710A4-9629-EC25-37CF-D28E2D3FB1AF}"/>
              </a:ext>
            </a:extLst>
          </p:cNvPr>
          <p:cNvSpPr txBox="1"/>
          <p:nvPr/>
        </p:nvSpPr>
        <p:spPr>
          <a:xfrm>
            <a:off x="1962757" y="1208364"/>
            <a:ext cx="8266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“ Discovery of biomarkers for </a:t>
            </a:r>
            <a:r>
              <a:rPr lang="en-US" altLang="ko-KR" sz="2500" b="1" dirty="0">
                <a:solidFill>
                  <a:srgbClr val="C00000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MUD</a:t>
            </a:r>
            <a:r>
              <a:rPr lang="en-US" altLang="ko-KR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craving”</a:t>
            </a:r>
            <a:endParaRPr lang="ko-KR" altLang="en-US" sz="25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98B8C-D1A2-2291-889D-4517D6F8B18E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E2E9F-7C1E-B309-32F8-E00010A52B9E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4AC428-B3EC-DE58-8DC5-397804A4AA7E}"/>
              </a:ext>
            </a:extLst>
          </p:cNvPr>
          <p:cNvSpPr txBox="1"/>
          <p:nvPr/>
        </p:nvSpPr>
        <p:spPr>
          <a:xfrm>
            <a:off x="29974" y="6458859"/>
            <a:ext cx="6066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Methamphetamine use disorder (MUD): </a:t>
            </a:r>
            <a:r>
              <a:rPr lang="ko-KR" altLang="en-US" sz="9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메스암페타민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중독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034424-C42B-7BDC-EF80-5CE0EC7FA080}"/>
              </a:ext>
            </a:extLst>
          </p:cNvPr>
          <p:cNvSpPr txBox="1"/>
          <p:nvPr/>
        </p:nvSpPr>
        <p:spPr>
          <a:xfrm>
            <a:off x="7808648" y="1197009"/>
            <a:ext cx="276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7AF5D4-B234-054E-0B9B-264781E146CA}"/>
              </a:ext>
            </a:extLst>
          </p:cNvPr>
          <p:cNvSpPr txBox="1"/>
          <p:nvPr/>
        </p:nvSpPr>
        <p:spPr>
          <a:xfrm>
            <a:off x="29975" y="6608358"/>
            <a:ext cx="7327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Peak Provoked Craving (PCC):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최고 유발 갈망 점수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0-100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점 사이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4A360B8E-E270-3393-78A0-CDD19844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826" y="2649507"/>
            <a:ext cx="6432800" cy="32900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85AE44-4D23-023D-5221-3243E6ADEC1E}"/>
              </a:ext>
            </a:extLst>
          </p:cNvPr>
          <p:cNvSpPr txBox="1"/>
          <p:nvPr/>
        </p:nvSpPr>
        <p:spPr>
          <a:xfrm>
            <a:off x="454374" y="5556075"/>
            <a:ext cx="47954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Baseline(5min)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은 눈을 감은 상태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뜬 상태 모두 측정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MUD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투약 영상 시청 후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, PPC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설문조사 진행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endParaRPr lang="ko-KR" altLang="en-US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205FB0-0002-13D6-3FD4-69ED2FE8AC2B}"/>
              </a:ext>
            </a:extLst>
          </p:cNvPr>
          <p:cNvSpPr/>
          <p:nvPr/>
        </p:nvSpPr>
        <p:spPr>
          <a:xfrm>
            <a:off x="299486" y="4996555"/>
            <a:ext cx="1587732" cy="477378"/>
          </a:xfrm>
          <a:prstGeom prst="rect">
            <a:avLst/>
          </a:prstGeom>
          <a:solidFill>
            <a:srgbClr val="E8E8E8"/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REC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9C35F22-5F4D-5198-9D4B-13BBF039A3DD}"/>
              </a:ext>
            </a:extLst>
          </p:cNvPr>
          <p:cNvSpPr/>
          <p:nvPr/>
        </p:nvSpPr>
        <p:spPr>
          <a:xfrm>
            <a:off x="3662128" y="4978649"/>
            <a:ext cx="1587732" cy="47737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 craving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1B09A06-BD5E-25A5-0BCC-B4FA95A814BB}"/>
              </a:ext>
            </a:extLst>
          </p:cNvPr>
          <p:cNvCxnSpPr>
            <a:cxnSpLocks/>
          </p:cNvCxnSpPr>
          <p:nvPr/>
        </p:nvCxnSpPr>
        <p:spPr>
          <a:xfrm>
            <a:off x="914399" y="4870943"/>
            <a:ext cx="35415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5D4B4CC-D270-4EAC-90C6-6639B57A4EE7}"/>
              </a:ext>
            </a:extLst>
          </p:cNvPr>
          <p:cNvGrpSpPr/>
          <p:nvPr/>
        </p:nvGrpSpPr>
        <p:grpSpPr>
          <a:xfrm>
            <a:off x="6989832" y="1923349"/>
            <a:ext cx="4466397" cy="430887"/>
            <a:chOff x="647319" y="1896567"/>
            <a:chExt cx="4466397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D7DEE4-F407-C838-06ED-7F7498675310}"/>
                </a:ext>
              </a:extLst>
            </p:cNvPr>
            <p:cNvSpPr txBox="1"/>
            <p:nvPr/>
          </p:nvSpPr>
          <p:spPr>
            <a:xfrm>
              <a:off x="647319" y="1896567"/>
              <a:ext cx="44663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Selected Feature</a:t>
              </a:r>
              <a:endPara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B5DF62-353B-633E-B16B-8517FDBB3703}"/>
                </a:ext>
              </a:extLst>
            </p:cNvPr>
            <p:cNvSpPr txBox="1"/>
            <p:nvPr/>
          </p:nvSpPr>
          <p:spPr>
            <a:xfrm>
              <a:off x="2719801" y="1975753"/>
              <a:ext cx="22331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: FCN (with </a:t>
              </a:r>
              <a:r>
                <a:rPr lang="en-US" altLang="ko-KR" sz="1500" dirty="0" err="1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iCoh</a:t>
              </a:r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)</a:t>
              </a:r>
              <a:endPara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1197EB2-3782-E5A0-BDBF-01819529892A}"/>
              </a:ext>
            </a:extLst>
          </p:cNvPr>
          <p:cNvSpPr txBox="1"/>
          <p:nvPr/>
        </p:nvSpPr>
        <p:spPr>
          <a:xfrm>
            <a:off x="120139" y="4342603"/>
            <a:ext cx="4466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Experimental paradigm</a:t>
            </a:r>
            <a:r>
              <a: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5677EC-496E-E1A6-5B8B-6DF51242E3D9}"/>
              </a:ext>
            </a:extLst>
          </p:cNvPr>
          <p:cNvSpPr txBox="1"/>
          <p:nvPr/>
        </p:nvSpPr>
        <p:spPr>
          <a:xfrm>
            <a:off x="230751" y="1935025"/>
            <a:ext cx="4466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MUD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D18F22A0-64DF-ECDC-2B54-BB746C8C0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5" y="2400589"/>
            <a:ext cx="1600836" cy="147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C705FE47-8BC7-2FD4-6891-DD6E42DB2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51" y="2539964"/>
            <a:ext cx="1823444" cy="111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2B26DFF-A34D-0E74-D537-612CBAA85C8E}"/>
              </a:ext>
            </a:extLst>
          </p:cNvPr>
          <p:cNvSpPr txBox="1"/>
          <p:nvPr/>
        </p:nvSpPr>
        <p:spPr>
          <a:xfrm>
            <a:off x="3121796" y="5725105"/>
            <a:ext cx="36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F084F-CD08-FD61-6DB1-E65B3F63ABD7}"/>
              </a:ext>
            </a:extLst>
          </p:cNvPr>
          <p:cNvSpPr txBox="1"/>
          <p:nvPr/>
        </p:nvSpPr>
        <p:spPr>
          <a:xfrm>
            <a:off x="923806" y="3920560"/>
            <a:ext cx="6066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흔히 </a:t>
            </a:r>
            <a:r>
              <a:rPr lang="ko-KR" altLang="en-US" sz="9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필로폰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히로뽕이라고 불리는 약물로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마약류의 일종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F2A1C8-C7F6-8FA4-D555-770D6A7E0A9B}"/>
              </a:ext>
            </a:extLst>
          </p:cNvPr>
          <p:cNvSpPr/>
          <p:nvPr/>
        </p:nvSpPr>
        <p:spPr>
          <a:xfrm>
            <a:off x="2019233" y="4996555"/>
            <a:ext cx="1510879" cy="4773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REO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6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432E3-A18B-0B9A-033D-4459CB1B8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72DAFC01-F6A5-A07C-F75F-F591602B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16"/>
          <a:stretch>
            <a:fillRect/>
          </a:stretch>
        </p:blipFill>
        <p:spPr>
          <a:xfrm>
            <a:off x="89849" y="2131980"/>
            <a:ext cx="2950720" cy="3480172"/>
          </a:xfrm>
          <a:prstGeom prst="rect">
            <a:avLst/>
          </a:prstGeom>
        </p:spPr>
      </p:pic>
      <p:pic>
        <p:nvPicPr>
          <p:cNvPr id="2050" name="Picture 2" descr="상관계수">
            <a:extLst>
              <a:ext uri="{FF2B5EF4-FFF2-40B4-BE49-F238E27FC236}">
                <a16:creationId xmlns:a16="http://schemas.microsoft.com/office/drawing/2014/main" id="{0A954B15-2CFA-93B0-3225-E62F712DC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0" t="51741" r="25040" b="6398"/>
          <a:stretch>
            <a:fillRect/>
          </a:stretch>
        </p:blipFill>
        <p:spPr bwMode="auto">
          <a:xfrm>
            <a:off x="1869742" y="5457969"/>
            <a:ext cx="936650" cy="11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5B8FAFA-F177-0781-1E83-5B65E4E89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0"/>
          <a:stretch>
            <a:fillRect/>
          </a:stretch>
        </p:blipFill>
        <p:spPr>
          <a:xfrm>
            <a:off x="3067967" y="2131980"/>
            <a:ext cx="3041455" cy="289691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9921720-A9D2-9E69-F586-F5524C7C1317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603F16C-5E15-0827-CB2D-66A0D65AC404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10435F3-9977-5E48-8877-A0AC54BEB179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BBEB0-FFA2-7E73-33A5-2CBD8446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36455FF-8486-E2D7-854E-28F2A64B47A1}"/>
              </a:ext>
            </a:extLst>
          </p:cNvPr>
          <p:cNvGrpSpPr/>
          <p:nvPr/>
        </p:nvGrpSpPr>
        <p:grpSpPr>
          <a:xfrm>
            <a:off x="647319" y="1230310"/>
            <a:ext cx="4733557" cy="430887"/>
            <a:chOff x="647319" y="1230310"/>
            <a:chExt cx="473355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005DC3-CDC0-9ACF-61FB-5FE8C539C4FB}"/>
                </a:ext>
              </a:extLst>
            </p:cNvPr>
            <p:cNvSpPr txBox="1"/>
            <p:nvPr/>
          </p:nvSpPr>
          <p:spPr>
            <a:xfrm>
              <a:off x="1781923" y="1299038"/>
              <a:ext cx="35989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: Group-level analysis with EEG-FCNS</a:t>
              </a:r>
              <a:endPara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F6D414-D62D-05E6-3FE6-58D3E1D89E68}"/>
                </a:ext>
              </a:extLst>
            </p:cNvPr>
            <p:cNvSpPr txBox="1"/>
            <p:nvPr/>
          </p:nvSpPr>
          <p:spPr>
            <a:xfrm>
              <a:off x="647319" y="1230310"/>
              <a:ext cx="1463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Results 1</a:t>
              </a:r>
              <a:endPara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92D620-A108-AAE4-E793-9183E370BAC6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CDC74-BD50-75AD-853B-7DAB475324B6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99FE5F-4CB6-896F-A080-9E33AF8A34EB}"/>
              </a:ext>
            </a:extLst>
          </p:cNvPr>
          <p:cNvSpPr txBox="1"/>
          <p:nvPr/>
        </p:nvSpPr>
        <p:spPr>
          <a:xfrm>
            <a:off x="230751" y="177117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점수와의 상관성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(PPC)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간의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correlation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B1972AA1-A62B-3088-4487-7511546B5C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74"/>
          <a:stretch>
            <a:fillRect/>
          </a:stretch>
        </p:blipFill>
        <p:spPr>
          <a:xfrm>
            <a:off x="5977054" y="2131980"/>
            <a:ext cx="3514200" cy="247316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D5D35D3-9090-FE16-21F1-019FF201FE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163"/>
          <a:stretch>
            <a:fillRect/>
          </a:stretch>
        </p:blipFill>
        <p:spPr>
          <a:xfrm>
            <a:off x="9483821" y="2094337"/>
            <a:ext cx="2708179" cy="28138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2C65941-E6CE-C1B3-3565-F577A602136D}"/>
              </a:ext>
            </a:extLst>
          </p:cNvPr>
          <p:cNvSpPr txBox="1"/>
          <p:nvPr/>
        </p:nvSpPr>
        <p:spPr>
          <a:xfrm>
            <a:off x="6501160" y="1771172"/>
            <a:ext cx="82664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ko-KR" altLang="en-US" sz="1500" dirty="0" err="1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중독군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vs </a:t>
            </a:r>
            <a:r>
              <a:rPr lang="ko-KR" altLang="en-US" sz="1500" dirty="0">
                <a:highlight>
                  <a:srgbClr val="99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대조군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두 그룹 간의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이 차이가 있는가</a:t>
            </a:r>
            <a:endParaRPr lang="en-US" altLang="ko-KR" sz="15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A849F6E-5B65-C065-25B4-5BD1C4427F8C}"/>
              </a:ext>
            </a:extLst>
          </p:cNvPr>
          <p:cNvCxnSpPr/>
          <p:nvPr/>
        </p:nvCxnSpPr>
        <p:spPr>
          <a:xfrm>
            <a:off x="1869743" y="6591870"/>
            <a:ext cx="10107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CCE963B-46ED-32CE-D5E4-110C7C556846}"/>
              </a:ext>
            </a:extLst>
          </p:cNvPr>
          <p:cNvCxnSpPr>
            <a:cxnSpLocks/>
          </p:cNvCxnSpPr>
          <p:nvPr/>
        </p:nvCxnSpPr>
        <p:spPr>
          <a:xfrm flipV="1">
            <a:off x="1869743" y="5745709"/>
            <a:ext cx="0" cy="846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B5DAA8-8364-AFAB-783D-8D0B21291BA6}"/>
              </a:ext>
            </a:extLst>
          </p:cNvPr>
          <p:cNvSpPr txBox="1"/>
          <p:nvPr/>
        </p:nvSpPr>
        <p:spPr>
          <a:xfrm>
            <a:off x="1617547" y="6631734"/>
            <a:ext cx="6066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부터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점 사이의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PCC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점수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F3A5E-C90C-69CB-87B7-17DC10B239B3}"/>
              </a:ext>
            </a:extLst>
          </p:cNvPr>
          <p:cNvSpPr txBox="1"/>
          <p:nvPr/>
        </p:nvSpPr>
        <p:spPr>
          <a:xfrm>
            <a:off x="702574" y="5939601"/>
            <a:ext cx="116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LINS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와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RORB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의</a:t>
            </a:r>
            <a:endParaRPr lang="en-US" altLang="ko-KR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  <a:p>
            <a:pPr algn="r"/>
            <a:r>
              <a:rPr lang="en-US" altLang="ko-KR" sz="9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iCoh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값</a:t>
            </a:r>
          </a:p>
        </p:txBody>
      </p: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4EA50ECF-5462-28B3-13BA-6677E693F331}"/>
              </a:ext>
            </a:extLst>
          </p:cNvPr>
          <p:cNvCxnSpPr/>
          <p:nvPr/>
        </p:nvCxnSpPr>
        <p:spPr>
          <a:xfrm rot="16200000" flipH="1">
            <a:off x="1616678" y="4627961"/>
            <a:ext cx="1333579" cy="346259"/>
          </a:xfrm>
          <a:prstGeom prst="curvedConnector3">
            <a:avLst>
              <a:gd name="adj1" fmla="val -6798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826FCD8-E669-DD83-674F-AD497A20E635}"/>
              </a:ext>
            </a:extLst>
          </p:cNvPr>
          <p:cNvCxnSpPr>
            <a:cxnSpLocks/>
          </p:cNvCxnSpPr>
          <p:nvPr/>
        </p:nvCxnSpPr>
        <p:spPr>
          <a:xfrm flipV="1">
            <a:off x="2069788" y="5810692"/>
            <a:ext cx="494939" cy="62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구부러짐 26">
            <a:extLst>
              <a:ext uri="{FF2B5EF4-FFF2-40B4-BE49-F238E27FC236}">
                <a16:creationId xmlns:a16="http://schemas.microsoft.com/office/drawing/2014/main" id="{67D2493F-7590-BBBC-E724-884E4275B8BF}"/>
              </a:ext>
            </a:extLst>
          </p:cNvPr>
          <p:cNvCxnSpPr/>
          <p:nvPr/>
        </p:nvCxnSpPr>
        <p:spPr>
          <a:xfrm rot="16200000" flipH="1">
            <a:off x="7035300" y="4188974"/>
            <a:ext cx="1333579" cy="346259"/>
          </a:xfrm>
          <a:prstGeom prst="curvedConnector3">
            <a:avLst>
              <a:gd name="adj1" fmla="val -6798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B12EC81-51C1-1AA7-8046-7897F35A9C2C}"/>
              </a:ext>
            </a:extLst>
          </p:cNvPr>
          <p:cNvSpPr txBox="1"/>
          <p:nvPr/>
        </p:nvSpPr>
        <p:spPr>
          <a:xfrm>
            <a:off x="7147165" y="5115589"/>
            <a:ext cx="1682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각 그룹 전체의 </a:t>
            </a:r>
            <a:r>
              <a:rPr lang="en-US" altLang="ko-KR" sz="9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iCoh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평균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30" name="연결선: 구부러짐 29">
            <a:extLst>
              <a:ext uri="{FF2B5EF4-FFF2-40B4-BE49-F238E27FC236}">
                <a16:creationId xmlns:a16="http://schemas.microsoft.com/office/drawing/2014/main" id="{EAD19E18-EC0F-44E8-A193-7CE5CA9EC9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06462" y="4717289"/>
            <a:ext cx="767195" cy="156876"/>
          </a:xfrm>
          <a:prstGeom prst="curvedConnector3">
            <a:avLst>
              <a:gd name="adj1" fmla="val 1080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A2CB0F-E218-127B-6CF8-E558D3FD1E79}"/>
              </a:ext>
            </a:extLst>
          </p:cNvPr>
          <p:cNvSpPr txBox="1"/>
          <p:nvPr/>
        </p:nvSpPr>
        <p:spPr>
          <a:xfrm>
            <a:off x="10141263" y="5237048"/>
            <a:ext cx="1682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두 그룹 </a:t>
            </a:r>
            <a:r>
              <a:rPr lang="en-US" altLang="ko-KR" sz="9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t-test </a:t>
            </a:r>
            <a:r>
              <a:rPr lang="ko-KR" altLang="en-US" sz="9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값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1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099D-D4A8-346C-0985-27D8E60D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AC2F0D30-853C-9CBF-CF57-771262E4E5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8" y="1396669"/>
            <a:ext cx="1375551" cy="127565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491E12F-011F-BD91-D8B9-2AAE28C7A33C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FA94B7F-8FBD-BDC3-441E-7B6FF5F83F6C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A1EF6C-42EC-5EE8-E928-398E3C4FF794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EDAFC-0305-EBAC-7B7B-83AB93C34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05BDBF8-5B3A-D0A7-35D7-03933F16DD30}"/>
              </a:ext>
            </a:extLst>
          </p:cNvPr>
          <p:cNvGrpSpPr/>
          <p:nvPr/>
        </p:nvGrpSpPr>
        <p:grpSpPr>
          <a:xfrm>
            <a:off x="647319" y="1230310"/>
            <a:ext cx="4733557" cy="430887"/>
            <a:chOff x="647319" y="1230310"/>
            <a:chExt cx="473355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45E1D4-47BF-C4D4-0D45-666254B87015}"/>
                </a:ext>
              </a:extLst>
            </p:cNvPr>
            <p:cNvSpPr txBox="1"/>
            <p:nvPr/>
          </p:nvSpPr>
          <p:spPr>
            <a:xfrm>
              <a:off x="1781923" y="1299038"/>
              <a:ext cx="35989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: Group-level analysis with EEG-FCNS</a:t>
              </a:r>
              <a:endPara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ECDAC1-DB33-293D-F49E-AE14202E54B8}"/>
                </a:ext>
              </a:extLst>
            </p:cNvPr>
            <p:cNvSpPr txBox="1"/>
            <p:nvPr/>
          </p:nvSpPr>
          <p:spPr>
            <a:xfrm>
              <a:off x="647319" y="1230310"/>
              <a:ext cx="1463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Results 1</a:t>
              </a:r>
              <a:endParaRPr lang="ko-KR" altLang="en-US" sz="2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88F3D9-1FB4-F608-6EDE-2C5CAB74378A}"/>
              </a:ext>
            </a:extLst>
          </p:cNvPr>
          <p:cNvSpPr txBox="1"/>
          <p:nvPr/>
        </p:nvSpPr>
        <p:spPr>
          <a:xfrm>
            <a:off x="914399" y="117515"/>
            <a:ext cx="55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Paper Analysis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141BD-1947-F6E6-0B9A-6D154BBD2598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4962C-10DD-A861-6495-8FE0B43CE57A}"/>
              </a:ext>
            </a:extLst>
          </p:cNvPr>
          <p:cNvSpPr txBox="1"/>
          <p:nvPr/>
        </p:nvSpPr>
        <p:spPr>
          <a:xfrm>
            <a:off x="230751" y="177117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점수와의 상관성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(PPC)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FCN </a:t>
            </a:r>
            <a:r>
              <a:rPr lang="ko-KR" altLang="en-US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간의 </a:t>
            </a:r>
            <a:r>
              <a:rPr lang="en-US" altLang="ko-KR" sz="15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correlation</a:t>
            </a: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AFA65630-F690-D0F6-60A2-59349799D7AC}"/>
              </a:ext>
            </a:extLst>
          </p:cNvPr>
          <p:cNvCxnSpPr>
            <a:cxnSpLocks/>
          </p:cNvCxnSpPr>
          <p:nvPr/>
        </p:nvCxnSpPr>
        <p:spPr>
          <a:xfrm>
            <a:off x="1285148" y="2197865"/>
            <a:ext cx="0" cy="230746"/>
          </a:xfrm>
          <a:prstGeom prst="straightConnector1">
            <a:avLst/>
          </a:prstGeom>
          <a:ln>
            <a:solidFill>
              <a:srgbClr val="450B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AB9EE1E-D39E-D4E4-E33A-947D5DCA1F60}"/>
              </a:ext>
            </a:extLst>
          </p:cNvPr>
          <p:cNvGrpSpPr/>
          <p:nvPr/>
        </p:nvGrpSpPr>
        <p:grpSpPr>
          <a:xfrm>
            <a:off x="620200" y="2493531"/>
            <a:ext cx="7320058" cy="430887"/>
            <a:chOff x="620200" y="2343856"/>
            <a:chExt cx="7320058" cy="430887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8A35DE6-63F2-E3F1-0F61-611736654079}"/>
                </a:ext>
              </a:extLst>
            </p:cNvPr>
            <p:cNvGrpSpPr/>
            <p:nvPr/>
          </p:nvGrpSpPr>
          <p:grpSpPr>
            <a:xfrm>
              <a:off x="620200" y="2343856"/>
              <a:ext cx="4733557" cy="430887"/>
              <a:chOff x="647319" y="1230310"/>
              <a:chExt cx="4733557" cy="43088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305667-AE48-6BE3-E93C-882103FCFF42}"/>
                  </a:ext>
                </a:extLst>
              </p:cNvPr>
              <p:cNvSpPr txBox="1"/>
              <p:nvPr/>
            </p:nvSpPr>
            <p:spPr>
              <a:xfrm>
                <a:off x="1781923" y="1299038"/>
                <a:ext cx="359895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:</a:t>
                </a:r>
                <a:endPara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48A65E-DA77-4AE6-25A4-71D0D9E2F70C}"/>
                  </a:ext>
                </a:extLst>
              </p:cNvPr>
              <p:cNvSpPr txBox="1"/>
              <p:nvPr/>
            </p:nvSpPr>
            <p:spPr>
              <a:xfrm>
                <a:off x="647319" y="1230310"/>
                <a:ext cx="1463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Results 2</a:t>
                </a:r>
                <a:endParaRPr lang="ko-KR" altLang="en-US" sz="22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B0568-5D13-9E75-94FE-3958C5356D38}"/>
                </a:ext>
              </a:extLst>
            </p:cNvPr>
            <p:cNvSpPr txBox="1"/>
            <p:nvPr/>
          </p:nvSpPr>
          <p:spPr>
            <a:xfrm>
              <a:off x="1882431" y="2432289"/>
              <a:ext cx="60578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EEG</a:t>
              </a:r>
              <a:r>
                <a: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500" dirty="0" err="1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connectomic</a:t>
              </a:r>
              <a:r>
                <a: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biomarker</a:t>
              </a:r>
              <a:r>
                <a: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for</a:t>
              </a:r>
              <a:r>
                <a:rPr lang="ko-KR" altLang="en-US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5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craving prediction at the individual level</a:t>
              </a:r>
              <a:endPara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177B17F-4E06-2823-98DB-ABCD3A4BEFD2}"/>
              </a:ext>
            </a:extLst>
          </p:cNvPr>
          <p:cNvSpPr txBox="1"/>
          <p:nvPr/>
        </p:nvSpPr>
        <p:spPr>
          <a:xfrm>
            <a:off x="230751" y="312354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갈망 점수 예측 모델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Regression ML model (RVM), </a:t>
            </a:r>
            <a:r>
              <a:rPr lang="en-US" altLang="ko-KR" sz="1500" dirty="0">
                <a:highlight>
                  <a:srgbClr val="FFFF99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dataset1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C3AA1B3-98BE-871B-D73D-4E133E7F2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80" y="3613906"/>
            <a:ext cx="6366384" cy="236606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5BCB656-D4BC-29D9-A0B8-2083B000D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550" y="3493129"/>
            <a:ext cx="3899486" cy="318549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F36446F8-2F81-6A08-8866-00DED57C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l="22644" t="444" r="2216" b="93370"/>
          <a:stretch>
            <a:fillRect/>
          </a:stretch>
        </p:blipFill>
        <p:spPr>
          <a:xfrm>
            <a:off x="6806550" y="1165923"/>
            <a:ext cx="2267417" cy="21527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1400460-789D-50B4-942E-ACD3F66C168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r="92618" b="93370"/>
          <a:stretch>
            <a:fillRect/>
          </a:stretch>
        </p:blipFill>
        <p:spPr>
          <a:xfrm>
            <a:off x="6583795" y="1150453"/>
            <a:ext cx="222755" cy="23074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9B058CD-ED41-D068-922D-AE5AB6EC847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16" y="1381199"/>
            <a:ext cx="1486102" cy="15042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FADF497-0F4F-F149-C28E-B2E5316C24B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 l="25529" b="93202"/>
          <a:stretch>
            <a:fillRect/>
          </a:stretch>
        </p:blipFill>
        <p:spPr>
          <a:xfrm>
            <a:off x="9359590" y="1167501"/>
            <a:ext cx="2308858" cy="196932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10DF9F5B-5A10-921D-4DFE-DA7696CE7F9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 l="1900" r="91256" b="93202"/>
          <a:stretch>
            <a:fillRect/>
          </a:stretch>
        </p:blipFill>
        <p:spPr>
          <a:xfrm>
            <a:off x="9101086" y="1167501"/>
            <a:ext cx="212207" cy="1969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0C0136-816D-44B4-094D-FB52A581C17C}"/>
              </a:ext>
            </a:extLst>
          </p:cNvPr>
          <p:cNvSpPr txBox="1"/>
          <p:nvPr/>
        </p:nvSpPr>
        <p:spPr>
          <a:xfrm>
            <a:off x="6507964" y="3123542"/>
            <a:ext cx="558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모델이 예측한</a:t>
            </a:r>
            <a:r>
              <a:rPr lang="en-US" altLang="ko-KR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500" dirty="0">
                <a:highlight>
                  <a:srgbClr val="F9DBDB"/>
                </a:highlight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연결의 가중치 평가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: connection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selected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by</a:t>
            </a:r>
            <a:r>
              <a:rPr lang="ko-KR" altLang="en-US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RVM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C84CEEA-6464-3F00-D55E-12988A920B88}"/>
              </a:ext>
            </a:extLst>
          </p:cNvPr>
          <p:cNvSpPr/>
          <p:nvPr/>
        </p:nvSpPr>
        <p:spPr>
          <a:xfrm>
            <a:off x="5691582" y="5080496"/>
            <a:ext cx="816382" cy="238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D2AD038-D2B7-F36D-D517-14A37D582DA5}"/>
              </a:ext>
            </a:extLst>
          </p:cNvPr>
          <p:cNvCxnSpPr>
            <a:cxnSpLocks/>
          </p:cNvCxnSpPr>
          <p:nvPr/>
        </p:nvCxnSpPr>
        <p:spPr>
          <a:xfrm>
            <a:off x="8501690" y="4066764"/>
            <a:ext cx="35406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3331D8F6-78E8-03B4-81C3-99D5630D4C35}"/>
              </a:ext>
            </a:extLst>
          </p:cNvPr>
          <p:cNvCxnSpPr>
            <a:cxnSpLocks/>
          </p:cNvCxnSpPr>
          <p:nvPr/>
        </p:nvCxnSpPr>
        <p:spPr>
          <a:xfrm>
            <a:off x="8501690" y="4522478"/>
            <a:ext cx="31466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5783EA8-09A7-5397-36FB-7EB4A6BBC2C8}"/>
              </a:ext>
            </a:extLst>
          </p:cNvPr>
          <p:cNvCxnSpPr>
            <a:cxnSpLocks/>
          </p:cNvCxnSpPr>
          <p:nvPr/>
        </p:nvCxnSpPr>
        <p:spPr>
          <a:xfrm flipV="1">
            <a:off x="9110729" y="6497104"/>
            <a:ext cx="96460" cy="2279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BFC815A9-5193-1436-EBCE-2DC401DD6BE2}"/>
              </a:ext>
            </a:extLst>
          </p:cNvPr>
          <p:cNvCxnSpPr>
            <a:cxnSpLocks/>
          </p:cNvCxnSpPr>
          <p:nvPr/>
        </p:nvCxnSpPr>
        <p:spPr>
          <a:xfrm flipH="1" flipV="1">
            <a:off x="9457277" y="6497104"/>
            <a:ext cx="54539" cy="2279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98D2C042-51E8-546D-A676-8084215480F1}"/>
              </a:ext>
            </a:extLst>
          </p:cNvPr>
          <p:cNvCxnSpPr>
            <a:cxnSpLocks/>
          </p:cNvCxnSpPr>
          <p:nvPr/>
        </p:nvCxnSpPr>
        <p:spPr>
          <a:xfrm>
            <a:off x="8855759" y="5205816"/>
            <a:ext cx="172268" cy="2225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B1AAB47-9A82-B8AC-4F81-F48BC5C7DB7E}"/>
              </a:ext>
            </a:extLst>
          </p:cNvPr>
          <p:cNvCxnSpPr>
            <a:cxnSpLocks/>
          </p:cNvCxnSpPr>
          <p:nvPr/>
        </p:nvCxnSpPr>
        <p:spPr>
          <a:xfrm flipH="1" flipV="1">
            <a:off x="9587580" y="6473893"/>
            <a:ext cx="109521" cy="20473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194681B2-8375-9D55-5A00-352FE9581A31}"/>
              </a:ext>
            </a:extLst>
          </p:cNvPr>
          <p:cNvSpPr/>
          <p:nvPr/>
        </p:nvSpPr>
        <p:spPr>
          <a:xfrm>
            <a:off x="2256118" y="4172868"/>
            <a:ext cx="654136" cy="379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A4D14835-ABEA-FB2B-A2CF-E197CCDB0A1F}"/>
              </a:ext>
            </a:extLst>
          </p:cNvPr>
          <p:cNvCxnSpPr>
            <a:cxnSpLocks/>
          </p:cNvCxnSpPr>
          <p:nvPr/>
        </p:nvCxnSpPr>
        <p:spPr>
          <a:xfrm>
            <a:off x="7152393" y="2286286"/>
            <a:ext cx="35406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5BB3F7A-DCB7-B189-8E35-5DBB12A149AF}"/>
              </a:ext>
            </a:extLst>
          </p:cNvPr>
          <p:cNvCxnSpPr>
            <a:cxnSpLocks/>
          </p:cNvCxnSpPr>
          <p:nvPr/>
        </p:nvCxnSpPr>
        <p:spPr>
          <a:xfrm flipH="1">
            <a:off x="8220969" y="2351992"/>
            <a:ext cx="30921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47557C65-EA19-65D1-36BB-57CEC904EB11}"/>
              </a:ext>
            </a:extLst>
          </p:cNvPr>
          <p:cNvCxnSpPr>
            <a:cxnSpLocks/>
          </p:cNvCxnSpPr>
          <p:nvPr/>
        </p:nvCxnSpPr>
        <p:spPr>
          <a:xfrm>
            <a:off x="10341751" y="1910090"/>
            <a:ext cx="110659" cy="2225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EF353BC3-9B9E-33C1-9AC7-9986B96AE503}"/>
              </a:ext>
            </a:extLst>
          </p:cNvPr>
          <p:cNvCxnSpPr>
            <a:cxnSpLocks/>
          </p:cNvCxnSpPr>
          <p:nvPr/>
        </p:nvCxnSpPr>
        <p:spPr>
          <a:xfrm flipH="1" flipV="1">
            <a:off x="10816714" y="2288800"/>
            <a:ext cx="109521" cy="20473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75965755-17AD-E701-B3B8-12C45CDAA241}"/>
              </a:ext>
            </a:extLst>
          </p:cNvPr>
          <p:cNvCxnSpPr>
            <a:cxnSpLocks/>
          </p:cNvCxnSpPr>
          <p:nvPr/>
        </p:nvCxnSpPr>
        <p:spPr>
          <a:xfrm flipV="1">
            <a:off x="9898884" y="2233971"/>
            <a:ext cx="248115" cy="66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50E4A6A4-342E-643B-4A77-C4E6544DD436}"/>
              </a:ext>
            </a:extLst>
          </p:cNvPr>
          <p:cNvCxnSpPr>
            <a:cxnSpLocks/>
          </p:cNvCxnSpPr>
          <p:nvPr/>
        </p:nvCxnSpPr>
        <p:spPr>
          <a:xfrm flipV="1">
            <a:off x="10355950" y="2469094"/>
            <a:ext cx="96460" cy="2279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4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1309</Words>
  <Application>Microsoft Office PowerPoint</Application>
  <PresentationFormat>와이드스크린</PresentationFormat>
  <Paragraphs>222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HY그래픽M</vt:lpstr>
      <vt:lpstr>맑은 고딕</vt:lpstr>
      <vt:lpstr>Arial</vt:lpstr>
      <vt:lpstr>Calibri</vt:lpstr>
      <vt:lpstr>Times New Roman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KimSeongeun</dc:creator>
  <cp:lastModifiedBy>Yongseon Lee</cp:lastModifiedBy>
  <cp:revision>1091</cp:revision>
  <cp:lastPrinted>2026-03-18T16:43:09Z</cp:lastPrinted>
  <dcterms:created xsi:type="dcterms:W3CDTF">2025-07-05T16:19:33Z</dcterms:created>
  <dcterms:modified xsi:type="dcterms:W3CDTF">2026-03-19T07:55:08Z</dcterms:modified>
</cp:coreProperties>
</file>