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58" r:id="rId4"/>
    <p:sldId id="259" r:id="rId5"/>
    <p:sldId id="267" r:id="rId6"/>
    <p:sldId id="261" r:id="rId7"/>
    <p:sldId id="268" r:id="rId8"/>
    <p:sldId id="275" r:id="rId9"/>
    <p:sldId id="278" r:id="rId10"/>
    <p:sldId id="279" r:id="rId11"/>
    <p:sldId id="280" r:id="rId12"/>
    <p:sldId id="281" r:id="rId13"/>
    <p:sldId id="277" r:id="rId14"/>
    <p:sldId id="262" r:id="rId15"/>
    <p:sldId id="282" r:id="rId16"/>
    <p:sldId id="274" r:id="rId17"/>
    <p:sldId id="263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EF0A3-709F-3C7E-F787-4AC7D11A34FA}" name="KimSeongeun" initials="SK" userId="S::sekim@seoultech.ac.kr::3e4cc91a-bb22-427f-acfc-be18ffddb38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seon Lee" initials="YL" lastIdx="1" clrIdx="0">
    <p:extLst>
      <p:ext uri="{19B8F6BF-5375-455C-9EA6-DF929625EA0E}">
        <p15:presenceInfo xmlns:p15="http://schemas.microsoft.com/office/powerpoint/2012/main" userId="21addd41ff45e5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9EC"/>
    <a:srgbClr val="F7E0E1"/>
    <a:srgbClr val="747474"/>
    <a:srgbClr val="E8E8E8"/>
    <a:srgbClr val="9EAAAE"/>
    <a:srgbClr val="104862"/>
    <a:srgbClr val="99AEB3"/>
    <a:srgbClr val="FFFFFF"/>
    <a:srgbClr val="FFFF99"/>
    <a:srgbClr val="F9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BAB1E-0E62-A64F-91E2-B2B22FEC04A8}" v="538" dt="2026-05-21T06:45:55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42955"/>
  </p:normalViewPr>
  <p:slideViewPr>
    <p:cSldViewPr snapToGrid="0">
      <p:cViewPr varScale="1">
        <p:scale>
          <a:sx n="50" d="100"/>
          <a:sy n="50" d="100"/>
        </p:scale>
        <p:origin x="3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D0D4-A6B4-40EC-8EFD-B8F12686B3DB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F2196-B487-4C1E-8CF2-8AA78E9BE4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66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협력적 백본 구조와 동적 전문가 확장을 활용하여 다중 도메인 연속 학습에서 안정성</a:t>
            </a:r>
            <a:r>
              <a:rPr lang="en-US" altLang="ko-KR" dirty="0"/>
              <a:t>, </a:t>
            </a:r>
            <a:r>
              <a:rPr lang="ko-KR" altLang="en-US" dirty="0"/>
              <a:t>가소성</a:t>
            </a:r>
            <a:r>
              <a:rPr lang="en-US" altLang="ko-KR" dirty="0"/>
              <a:t>, </a:t>
            </a:r>
            <a:r>
              <a:rPr lang="ko-KR" altLang="en-US" dirty="0"/>
              <a:t>그리고 효율성의 균형을 맞추는 프레임워크를 제안</a:t>
            </a:r>
            <a:endParaRPr lang="en" altLang="ko-KR" dirty="0"/>
          </a:p>
          <a:p>
            <a:r>
              <a:rPr lang="en" altLang="ko-KR" dirty="0"/>
              <a:t>a framework that balances stability, plasticity, and efficiency in multi-domain continual learning by employing a collaborative backbone structure and dynamic expert expansion. 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68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4A71A-6D86-ABBC-5561-AF221093A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5AC2D00-CCB1-09C9-9209-D1D54B75D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8C470C-8340-F290-FEF7-53AC2B5D1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동적 전문가 생성 및 선발</a:t>
            </a:r>
            <a:br>
              <a:rPr lang="ko-KR" altLang="en-US" dirty="0"/>
            </a:b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$</a:t>
            </a:r>
            <a:r>
              <a:rPr lang="en" altLang="ko-KR" b="0" i="0" dirty="0">
                <a:solidFill>
                  <a:srgbClr val="000000"/>
                </a:solidFill>
                <a:effectLst/>
                <a:latin typeface="noto"/>
              </a:rPr>
              <a:t>j$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번째 작업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(\\</a:t>
            </a:r>
            <a:r>
              <a:rPr lang="en" altLang="ko-KR" b="0" i="0" dirty="0" err="1">
                <a:solidFill>
                  <a:srgbClr val="000000"/>
                </a:solidFill>
                <a:effectLst/>
                <a:latin typeface="noto"/>
              </a:rPr>
              <a:t>mathcal</a:t>
            </a:r>
            <a:r>
              <a:rPr lang="en" altLang="ko-KR" b="0" i="0" dirty="0">
                <a:solidFill>
                  <a:srgbClr val="000000"/>
                </a:solidFill>
                <a:effectLst/>
                <a:latin typeface="noto"/>
              </a:rPr>
              <a:t>{T}_{j})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을 학습하는 동안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en" altLang="ko-KR" b="0" i="0" dirty="0">
                <a:solidFill>
                  <a:srgbClr val="000000"/>
                </a:solidFill>
                <a:effectLst/>
                <a:latin typeface="noto"/>
              </a:rPr>
              <a:t>LEAR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는 새로운 도메인에 맞춘 경량 전문가를 동적으로 생성합니다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효과적인 지식 전달을 보장하기 위해 프레임워크는 들어오는 데이터의 특징과 이전에 저장된 메모리 분포 사이의 최소 평균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마할라노비스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거리를 계산하여 가장 관련성이 높은 역사적 전문가를 식별합니다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그런 다음 이 선택된 전문가의 매개변수를 사용하여 새로운 전문가를 초기화하고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긍정적인 지식 전달을 촉진하며 훈련 과정을 가속화합니다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지 않고 전문가 선택을 위한 정적 표현만을 생성하는 데 사용됩니다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학습이 완료된 해당 도메인의 데이터들을 제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3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의 고정된 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ViT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통과 후 해당 도메인의 전문가까지 통과시킨 후의 결과물을 가지고 평균과 공분산을 구해 저장한다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새로운 데이터가 들어오면 고정된 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ViT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통과 후 기존에 만들어둔 모든 전문가를 하나씩 다 통과해서 변환된 특징 세트를 각 전문가의 메모리와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마할라노비스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거리를 통해 비교한다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마할라노비스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거리는 새로운 데이터가 과거의 특정 메모리 분포 중심에서 얼마나 멀리 떨어져 있는가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?"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를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뜻하며 이게 제일 작은 것을 선택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관련성 높은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하여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이를 그대로 복사해서 새로운 전문가의 초기 값으로 사용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ko-KR" altLang="en-US" dirty="0"/>
              <a:t>선택된 전문가 </a:t>
            </a:r>
            <a:r>
              <a:rPr lang="en-US" altLang="ko-KR" dirty="0"/>
              <a:t>$\</a:t>
            </a:r>
            <a:r>
              <a:rPr lang="en" altLang="ko-KR" dirty="0" err="1"/>
              <a:t>mathcal</a:t>
            </a:r>
            <a:r>
              <a:rPr lang="en" altLang="ko-KR" dirty="0"/>
              <a:t>{E}_{c^{}}$</a:t>
            </a:r>
            <a:r>
              <a:rPr lang="ko-KR" altLang="en-US" dirty="0"/>
              <a:t>의 매개변수</a:t>
            </a:r>
            <a:r>
              <a:rPr lang="en-US" altLang="ko-KR" dirty="0"/>
              <a:t>, </a:t>
            </a:r>
            <a:r>
              <a:rPr lang="ko-KR" altLang="en-US" dirty="0"/>
              <a:t>특히 특징 변환 모듈 </a:t>
            </a:r>
            <a:r>
              <a:rPr lang="en-US" altLang="ko-KR" dirty="0"/>
              <a:t>$</a:t>
            </a:r>
            <a:r>
              <a:rPr lang="en" altLang="ko-KR" dirty="0"/>
              <a:t>F_{\</a:t>
            </a:r>
            <a:r>
              <a:rPr lang="en" altLang="ko-KR" dirty="0" err="1"/>
              <a:t>varphi</a:t>
            </a:r>
            <a:r>
              <a:rPr lang="en" altLang="ko-KR" dirty="0"/>
              <a:t>_{c}^{f}}$</a:t>
            </a:r>
            <a:r>
              <a:rPr lang="ko-KR" altLang="en-US" dirty="0"/>
              <a:t>와 선형 분류기 </a:t>
            </a:r>
            <a:r>
              <a:rPr lang="en-US" altLang="ko-KR" dirty="0"/>
              <a:t>$</a:t>
            </a:r>
            <a:r>
              <a:rPr lang="en" altLang="ko-KR" dirty="0"/>
              <a:t>F_{\</a:t>
            </a:r>
            <a:r>
              <a:rPr lang="en" altLang="ko-KR" dirty="0" err="1"/>
              <a:t>varphi</a:t>
            </a:r>
            <a:r>
              <a:rPr lang="en" altLang="ko-KR" dirty="0"/>
              <a:t>_{c}^{c}}$</a:t>
            </a:r>
            <a:r>
              <a:rPr lang="ko-KR" altLang="en-US" dirty="0" err="1"/>
              <a:t>를</a:t>
            </a:r>
            <a:r>
              <a:rPr lang="ko-KR" altLang="en-US" dirty="0"/>
              <a:t> 상속하여 새로운 전문가 </a:t>
            </a:r>
            <a:r>
              <a:rPr lang="en-US" altLang="ko-KR" dirty="0"/>
              <a:t>$\</a:t>
            </a:r>
            <a:r>
              <a:rPr lang="en" altLang="ko-KR" dirty="0" err="1"/>
              <a:t>mathcal</a:t>
            </a:r>
            <a:r>
              <a:rPr lang="en" altLang="ko-KR" dirty="0"/>
              <a:t>{E}_{j+1}$</a:t>
            </a:r>
            <a:r>
              <a:rPr lang="ko-KR" altLang="en-US" dirty="0"/>
              <a:t>을 초기화합니다</a:t>
            </a:r>
            <a:r>
              <a:rPr lang="en-US" altLang="ko-KR" dirty="0"/>
              <a:t>. </a:t>
            </a:r>
            <a:r>
              <a:rPr lang="ko-KR" altLang="en-US" dirty="0"/>
              <a:t>그런 다음 새로운 전문가는 새로운 도메인에 적응하기 위해 들어오는 작업 샘플의 하위 집합에서 미세 조정됩니다</a:t>
            </a:r>
            <a:r>
              <a:rPr lang="en-US" altLang="ko-KR" dirty="0"/>
              <a:t>. </a:t>
            </a:r>
            <a:r>
              <a:rPr lang="ko-KR" altLang="en-US" dirty="0"/>
              <a:t>추론 시에는 동일한 선택 전략을 사용하여 테스트 샘플을 예측을 위한 가장 적합한 전문가에게 할당합니다</a:t>
            </a:r>
            <a:r>
              <a:rPr lang="en-US" altLang="ko-KR" dirty="0"/>
              <a:t>.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AE983D-EC56-58D0-3057-36D380C4B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13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ko-KR" dirty="0"/>
              <a:t>Table 1</a:t>
            </a:r>
            <a:r>
              <a:rPr lang="ko-KR" altLang="en-US" dirty="0"/>
              <a:t>과 </a:t>
            </a:r>
            <a:r>
              <a:rPr lang="en-US" altLang="ko-KR" dirty="0"/>
              <a:t>2</a:t>
            </a:r>
            <a:r>
              <a:rPr lang="ko-KR" altLang="en-US" dirty="0"/>
              <a:t>는 각각 </a:t>
            </a:r>
            <a:r>
              <a:rPr lang="en" altLang="ko-KR" dirty="0"/>
              <a:t>CDM, ETI </a:t>
            </a:r>
            <a:r>
              <a:rPr lang="ko-KR" altLang="en-US" dirty="0"/>
              <a:t>도메인 순서로 모든 </a:t>
            </a:r>
            <a:r>
              <a:rPr lang="en" altLang="ko-KR" dirty="0"/>
              <a:t>task </a:t>
            </a:r>
            <a:r>
              <a:rPr lang="ko-KR" altLang="en-US" dirty="0"/>
              <a:t>학습이 끝난 뒤 각 테스트 도메인에서의 최종 </a:t>
            </a:r>
            <a:r>
              <a:rPr lang="en" altLang="ko-KR" dirty="0"/>
              <a:t>accuracy</a:t>
            </a:r>
            <a:r>
              <a:rPr lang="ko-KR" altLang="en-US" dirty="0" err="1"/>
              <a:t>를</a:t>
            </a:r>
            <a:r>
              <a:rPr lang="ko-KR" altLang="en-US" dirty="0"/>
              <a:t> 비교한 표입니다</a:t>
            </a:r>
            <a:r>
              <a:rPr lang="en-US" altLang="ko-KR" dirty="0"/>
              <a:t>. </a:t>
            </a:r>
            <a:r>
              <a:rPr lang="en" altLang="ko-KR" dirty="0"/>
              <a:t>LEAR</a:t>
            </a:r>
            <a:r>
              <a:rPr lang="ko-KR" altLang="en-US" dirty="0"/>
              <a:t>는 </a:t>
            </a:r>
            <a:r>
              <a:rPr lang="en" altLang="ko-KR" dirty="0"/>
              <a:t>CDM</a:t>
            </a:r>
            <a:r>
              <a:rPr lang="ko-KR" altLang="en-US" dirty="0"/>
              <a:t>에서 평균 </a:t>
            </a:r>
            <a:r>
              <a:rPr lang="en-US" altLang="ko-KR" b="1" dirty="0"/>
              <a:t>84.61%</a:t>
            </a:r>
            <a:r>
              <a:rPr lang="en-US" altLang="ko-KR" dirty="0"/>
              <a:t>, </a:t>
            </a:r>
            <a:r>
              <a:rPr lang="en" altLang="ko-KR" dirty="0"/>
              <a:t>ETI</a:t>
            </a:r>
            <a:r>
              <a:rPr lang="ko-KR" altLang="en-US" dirty="0"/>
              <a:t>에서 평균 </a:t>
            </a:r>
            <a:r>
              <a:rPr lang="en-US" altLang="ko-KR" b="1" dirty="0"/>
              <a:t>84.90%</a:t>
            </a:r>
            <a:r>
              <a:rPr lang="ko-KR" altLang="en-US" dirty="0"/>
              <a:t>로 가장 높은 성능을 보이며</a:t>
            </a:r>
            <a:r>
              <a:rPr lang="en-US" altLang="ko-KR" dirty="0"/>
              <a:t>, </a:t>
            </a:r>
            <a:r>
              <a:rPr lang="en" altLang="ko-KR" dirty="0" err="1"/>
              <a:t>RanPAC</a:t>
            </a:r>
            <a:r>
              <a:rPr lang="en" altLang="ko-KR" dirty="0"/>
              <a:t>, </a:t>
            </a:r>
            <a:r>
              <a:rPr lang="en" altLang="ko-KR" dirty="0" err="1"/>
              <a:t>MoE</a:t>
            </a:r>
            <a:r>
              <a:rPr lang="en" altLang="ko-KR" dirty="0"/>
              <a:t>, prompt </a:t>
            </a:r>
            <a:r>
              <a:rPr lang="ko-KR" altLang="en-US" dirty="0"/>
              <a:t>기반 방법들보다 전반적으로 안정적입니다</a:t>
            </a:r>
            <a:r>
              <a:rPr lang="en-US" altLang="ko-KR" dirty="0"/>
              <a:t>. </a:t>
            </a:r>
            <a:r>
              <a:rPr lang="ko-KR" altLang="en-US" dirty="0"/>
              <a:t>특히 도메인 순서가 바뀐 </a:t>
            </a:r>
            <a:r>
              <a:rPr lang="en" altLang="ko-KR" dirty="0"/>
              <a:t>ETI</a:t>
            </a:r>
            <a:r>
              <a:rPr lang="ko-KR" altLang="en-US" dirty="0"/>
              <a:t>에서도 성능이 유지되므로</a:t>
            </a:r>
            <a:r>
              <a:rPr lang="en-US" altLang="ko-KR" dirty="0"/>
              <a:t>, </a:t>
            </a:r>
            <a:r>
              <a:rPr lang="ko-KR" altLang="en-US" dirty="0"/>
              <a:t>단순히 특정 순서에 맞춘 것이 아니라 </a:t>
            </a:r>
            <a:r>
              <a:rPr lang="ko-KR" altLang="en-US" b="1" dirty="0"/>
              <a:t>도메인 순서 변화에도 과거 지식 유지와 새 도메인 적응을 동시에 잘한다</a:t>
            </a:r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515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5551-3D76-0B95-B39E-2A253FFEE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92CBF04-99FC-8276-48C0-7934D7805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A460C4-30FF-2675-D56D-3B702E981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85691C-D09F-C73B-E80B-E34E40F27D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188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en" altLang="ko-KR" b="1" dirty="0"/>
              <a:t>Expert Selection</a:t>
            </a:r>
            <a:r>
              <a:rPr lang="ko-KR" altLang="en-US" b="1" dirty="0"/>
              <a:t>이 </a:t>
            </a:r>
            <a:r>
              <a:rPr lang="en" altLang="ko-KR" b="1" dirty="0"/>
              <a:t>Frozen </a:t>
            </a:r>
            <a:r>
              <a:rPr lang="en" altLang="ko-KR" b="1" dirty="0" err="1"/>
              <a:t>ViT</a:t>
            </a:r>
            <a:r>
              <a:rPr lang="en" altLang="ko-KR" b="1" dirty="0"/>
              <a:t> feature</a:t>
            </a:r>
            <a:r>
              <a:rPr lang="ko-KR" altLang="en-US" b="1" dirty="0"/>
              <a:t>와 </a:t>
            </a:r>
            <a:r>
              <a:rPr lang="en" altLang="ko-KR" b="1" dirty="0" err="1"/>
              <a:t>Mahalanobis</a:t>
            </a:r>
            <a:r>
              <a:rPr lang="en" altLang="ko-KR" b="1" dirty="0"/>
              <a:t> distance</a:t>
            </a:r>
            <a:r>
              <a:rPr lang="ko-KR" altLang="en-US" b="1" dirty="0" err="1"/>
              <a:t>에</a:t>
            </a:r>
            <a:r>
              <a:rPr lang="ko-KR" altLang="en-US" b="1" dirty="0"/>
              <a:t> 크게 의존한다</a:t>
            </a:r>
            <a:r>
              <a:rPr lang="ko-KR" altLang="en-US" dirty="0"/>
              <a:t>는 점이야</a:t>
            </a:r>
            <a:r>
              <a:rPr lang="en-US" altLang="ko-KR" dirty="0"/>
              <a:t>. </a:t>
            </a:r>
            <a:r>
              <a:rPr lang="ko-KR" altLang="en-US" dirty="0"/>
              <a:t>논문은 </a:t>
            </a:r>
            <a:r>
              <a:rPr lang="en" altLang="ko-KR" dirty="0"/>
              <a:t>ESM</a:t>
            </a:r>
            <a:r>
              <a:rPr lang="ko-KR" altLang="en-US" dirty="0"/>
              <a:t>이 저장된 평균</a:t>
            </a:r>
            <a:r>
              <a:rPr lang="en-US" altLang="ko-KR" dirty="0"/>
              <a:t>·</a:t>
            </a:r>
            <a:r>
              <a:rPr lang="ko-KR" altLang="en-US" dirty="0"/>
              <a:t>공분산 분포와 </a:t>
            </a:r>
            <a:r>
              <a:rPr lang="en" altLang="ko-KR" dirty="0"/>
              <a:t>incoming sample </a:t>
            </a:r>
            <a:r>
              <a:rPr lang="ko-KR" altLang="en-US" dirty="0"/>
              <a:t>사이의 </a:t>
            </a:r>
            <a:r>
              <a:rPr lang="en" altLang="ko-KR" dirty="0" err="1"/>
              <a:t>Mahalanobis</a:t>
            </a:r>
            <a:r>
              <a:rPr lang="en" altLang="ko-KR" dirty="0"/>
              <a:t> distance</a:t>
            </a:r>
            <a:r>
              <a:rPr lang="ko-KR" altLang="en-US" dirty="0"/>
              <a:t>로 </a:t>
            </a:r>
            <a:r>
              <a:rPr lang="en" altLang="ko-KR" dirty="0"/>
              <a:t>expert</a:t>
            </a:r>
            <a:r>
              <a:rPr lang="ko-KR" altLang="en-US" dirty="0" err="1"/>
              <a:t>를</a:t>
            </a:r>
            <a:r>
              <a:rPr lang="ko-KR" altLang="en-US" dirty="0"/>
              <a:t> 선택한다고 설명하는데</a:t>
            </a:r>
            <a:r>
              <a:rPr lang="en-US" altLang="ko-KR" dirty="0"/>
              <a:t>, </a:t>
            </a:r>
            <a:r>
              <a:rPr lang="ko-KR" altLang="en-US" dirty="0"/>
              <a:t>만약 </a:t>
            </a:r>
            <a:r>
              <a:rPr lang="en" altLang="ko-KR" dirty="0"/>
              <a:t>Frozen </a:t>
            </a:r>
            <a:r>
              <a:rPr lang="en" altLang="ko-KR" dirty="0" err="1"/>
              <a:t>ViT</a:t>
            </a:r>
            <a:r>
              <a:rPr lang="ko-KR" altLang="en-US" dirty="0"/>
              <a:t>가 특정 도메인을 잘 표현하지 못하거나 두 도메인의 </a:t>
            </a:r>
            <a:r>
              <a:rPr lang="en" altLang="ko-KR" dirty="0"/>
              <a:t>feature </a:t>
            </a:r>
            <a:r>
              <a:rPr lang="ko-KR" altLang="en-US" dirty="0"/>
              <a:t>분포가 많이 겹치면 </a:t>
            </a:r>
            <a:r>
              <a:rPr lang="en" altLang="ko-KR" dirty="0"/>
              <a:t>expert </a:t>
            </a:r>
            <a:r>
              <a:rPr lang="ko-KR" altLang="en-US" dirty="0"/>
              <a:t>선택이 틀릴 수 있어</a:t>
            </a:r>
            <a:r>
              <a:rPr lang="en-US" altLang="ko-KR" dirty="0"/>
              <a:t>. </a:t>
            </a:r>
            <a:r>
              <a:rPr lang="ko-KR" altLang="en-US" dirty="0"/>
              <a:t>실제 </a:t>
            </a:r>
            <a:r>
              <a:rPr lang="en" altLang="ko-KR" dirty="0"/>
              <a:t>ablation</a:t>
            </a:r>
            <a:r>
              <a:rPr lang="ko-KR" altLang="en-US" dirty="0"/>
              <a:t>에서도 </a:t>
            </a:r>
            <a:r>
              <a:rPr lang="en" altLang="ko-KR" dirty="0"/>
              <a:t>ESM</a:t>
            </a:r>
            <a:r>
              <a:rPr lang="ko-KR" altLang="en-US" dirty="0"/>
              <a:t>을 빼고 잘못된 </a:t>
            </a:r>
            <a:r>
              <a:rPr lang="en" altLang="ko-KR" dirty="0"/>
              <a:t>expert</a:t>
            </a:r>
            <a:r>
              <a:rPr lang="ko-KR" altLang="en-US" dirty="0" err="1"/>
              <a:t>를</a:t>
            </a:r>
            <a:r>
              <a:rPr lang="ko-KR" altLang="en-US" dirty="0"/>
              <a:t> 고르면 성능이 크게 떨어진다고 보고되어</a:t>
            </a:r>
            <a:r>
              <a:rPr lang="en-US" altLang="ko-KR" dirty="0"/>
              <a:t>, </a:t>
            </a:r>
            <a:r>
              <a:rPr lang="ko-KR" altLang="en-US" dirty="0"/>
              <a:t>이 모듈 의존성이 크다는 점이 드러나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b="1" dirty="0"/>
              <a:t>각 도메인을 하나의 </a:t>
            </a:r>
            <a:r>
              <a:rPr lang="en" altLang="ko-KR" b="1" dirty="0"/>
              <a:t>Gaussian-like memory distribution</a:t>
            </a:r>
            <a:r>
              <a:rPr lang="ko-KR" altLang="en-US" b="1" dirty="0" err="1"/>
              <a:t>으로</a:t>
            </a:r>
            <a:r>
              <a:rPr lang="ko-KR" altLang="en-US" b="1" dirty="0"/>
              <a:t> 요약하는 방식이 너무 단순할 수 있어</a:t>
            </a:r>
            <a:r>
              <a:rPr lang="en-US" altLang="ko-KR" b="1" dirty="0"/>
              <a:t>.</a:t>
            </a:r>
            <a:r>
              <a:rPr lang="ko-KR" altLang="en-US" dirty="0"/>
              <a:t> 평균과 공분산은 도메인의 전체적인 위치와 퍼짐은 표현하지만</a:t>
            </a:r>
            <a:r>
              <a:rPr lang="en-US" altLang="ko-KR" dirty="0"/>
              <a:t>, </a:t>
            </a:r>
            <a:r>
              <a:rPr lang="ko-KR" altLang="en-US" dirty="0"/>
              <a:t>한 도메인 안에 여러 </a:t>
            </a:r>
            <a:r>
              <a:rPr lang="en" altLang="ko-KR" dirty="0"/>
              <a:t>class manifold</a:t>
            </a:r>
            <a:r>
              <a:rPr lang="ko-KR" altLang="en-US" dirty="0"/>
              <a:t>가 복잡하게 섞여 있거나 </a:t>
            </a:r>
            <a:r>
              <a:rPr lang="en" altLang="ko-KR" dirty="0"/>
              <a:t>multi-modal </a:t>
            </a:r>
            <a:r>
              <a:rPr lang="ko-KR" altLang="en-US" dirty="0"/>
              <a:t>구조가 강하면 그 구조를 충분히 담기 어렵다</a:t>
            </a:r>
            <a:r>
              <a:rPr lang="en-US" altLang="ko-KR" dirty="0"/>
              <a:t>. </a:t>
            </a:r>
            <a:r>
              <a:rPr lang="ko-KR" altLang="en-US" dirty="0"/>
              <a:t>특히 </a:t>
            </a:r>
            <a:r>
              <a:rPr lang="en" altLang="ko-KR" dirty="0"/>
              <a:t>medical, satellite, natural image</a:t>
            </a:r>
            <a:r>
              <a:rPr lang="ko-KR" altLang="en-US" dirty="0" err="1"/>
              <a:t>처럼</a:t>
            </a:r>
            <a:r>
              <a:rPr lang="ko-KR" altLang="en-US" dirty="0"/>
              <a:t> 성격이 매우 다른 도메인들이 섞이면 단일 분포 요약은 </a:t>
            </a:r>
            <a:r>
              <a:rPr lang="en" altLang="ko-KR" dirty="0"/>
              <a:t>expert selection</a:t>
            </a:r>
            <a:r>
              <a:rPr lang="ko-KR" altLang="en-US" dirty="0"/>
              <a:t>에서 오해를 만들 수 있어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b="1" dirty="0"/>
              <a:t>학습 시점에는 </a:t>
            </a:r>
            <a:r>
              <a:rPr lang="en" altLang="ko-KR" b="1" dirty="0"/>
              <a:t>task/domain boundary</a:t>
            </a:r>
            <a:r>
              <a:rPr lang="ko-KR" altLang="en-US" b="1" dirty="0"/>
              <a:t>가 어느 정도 주어진다는 가정이 남아 있어</a:t>
            </a:r>
            <a:r>
              <a:rPr lang="en-US" altLang="ko-KR" b="1" dirty="0"/>
              <a:t>.</a:t>
            </a:r>
            <a:r>
              <a:rPr lang="ko-KR" altLang="en-US" dirty="0"/>
              <a:t> 테스트 때는 </a:t>
            </a:r>
            <a:r>
              <a:rPr lang="en" altLang="ko-KR" dirty="0"/>
              <a:t>task information </a:t>
            </a:r>
            <a:r>
              <a:rPr lang="ko-KR" altLang="en-US" dirty="0"/>
              <a:t>없이 </a:t>
            </a:r>
            <a:r>
              <a:rPr lang="en" altLang="ko-KR" dirty="0"/>
              <a:t>expert</a:t>
            </a:r>
            <a:r>
              <a:rPr lang="ko-KR" altLang="en-US" dirty="0" err="1"/>
              <a:t>를</a:t>
            </a:r>
            <a:r>
              <a:rPr lang="ko-KR" altLang="en-US" dirty="0"/>
              <a:t> 선택한다고 하지만</a:t>
            </a:r>
            <a:r>
              <a:rPr lang="en-US" altLang="ko-KR" dirty="0"/>
              <a:t>, </a:t>
            </a:r>
            <a:r>
              <a:rPr lang="ko-KR" altLang="en-US" dirty="0"/>
              <a:t>학습 단계에서는 새로운 </a:t>
            </a:r>
            <a:r>
              <a:rPr lang="en" altLang="ko-KR" dirty="0"/>
              <a:t>task </a:t>
            </a:r>
            <a:r>
              <a:rPr lang="en" altLang="ko-KR" dirty="0" err="1"/>
              <a:t>TjT_jTj</a:t>
            </a:r>
            <a:r>
              <a:rPr lang="ko-KR" altLang="en-US" dirty="0"/>
              <a:t>가 들어올 때 새 </a:t>
            </a:r>
            <a:r>
              <a:rPr lang="en" altLang="ko-KR" dirty="0"/>
              <a:t>expert</a:t>
            </a:r>
            <a:r>
              <a:rPr lang="ko-KR" altLang="en-US" dirty="0" err="1"/>
              <a:t>를</a:t>
            </a:r>
            <a:r>
              <a:rPr lang="ko-KR" altLang="en-US" dirty="0"/>
              <a:t> 생성하는 구조야</a:t>
            </a:r>
            <a:r>
              <a:rPr lang="en-US" altLang="ko-KR" dirty="0"/>
              <a:t>. </a:t>
            </a:r>
            <a:r>
              <a:rPr lang="ko-KR" altLang="en-US" dirty="0"/>
              <a:t>따라서 완전히 </a:t>
            </a:r>
            <a:r>
              <a:rPr lang="en" altLang="ko-KR" dirty="0"/>
              <a:t>task-free stream, </a:t>
            </a:r>
            <a:r>
              <a:rPr lang="ko-KR" altLang="en-US" dirty="0"/>
              <a:t>즉 데이터가 연속적으로 섞여 들어오고 언제 도메인이 바뀌었는지 모르는 환경에서는 바로 적용하기 어렵다</a:t>
            </a:r>
            <a:r>
              <a:rPr lang="en-US" altLang="ko-KR" dirty="0"/>
              <a:t>. </a:t>
            </a:r>
            <a:r>
              <a:rPr lang="ko-KR" altLang="en-US" dirty="0"/>
              <a:t>논문도 </a:t>
            </a:r>
            <a:r>
              <a:rPr lang="en" altLang="ko-KR" dirty="0"/>
              <a:t>j-</a:t>
            </a:r>
            <a:r>
              <a:rPr lang="en" altLang="ko-KR" dirty="0" err="1"/>
              <a:t>th</a:t>
            </a:r>
            <a:r>
              <a:rPr lang="en" altLang="ko-KR" dirty="0"/>
              <a:t> task</a:t>
            </a:r>
            <a:r>
              <a:rPr lang="ko-KR" altLang="en-US" dirty="0" err="1"/>
              <a:t>를</a:t>
            </a:r>
            <a:r>
              <a:rPr lang="ko-KR" altLang="en-US" dirty="0"/>
              <a:t> 학습할 때 </a:t>
            </a:r>
            <a:r>
              <a:rPr lang="en" altLang="ko-KR" dirty="0"/>
              <a:t>lightweight expert</a:t>
            </a:r>
            <a:r>
              <a:rPr lang="ko-KR" altLang="en-US" dirty="0" err="1"/>
              <a:t>를</a:t>
            </a:r>
            <a:r>
              <a:rPr lang="ko-KR" altLang="en-US" dirty="0"/>
              <a:t> 동적으로 생성한다고 설명한다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넷째</a:t>
            </a:r>
            <a:r>
              <a:rPr lang="en-US" altLang="ko-KR" dirty="0"/>
              <a:t>, </a:t>
            </a:r>
            <a:r>
              <a:rPr lang="ko-KR" altLang="en-US" b="1" dirty="0"/>
              <a:t>도메인이 늘어날수록 </a:t>
            </a:r>
            <a:r>
              <a:rPr lang="en" altLang="ko-KR" b="1" dirty="0"/>
              <a:t>expert </a:t>
            </a:r>
            <a:r>
              <a:rPr lang="ko-KR" altLang="en-US" b="1" dirty="0"/>
              <a:t>수도 계속 늘어나는 </a:t>
            </a:r>
            <a:r>
              <a:rPr lang="en" altLang="ko-KR" b="1" dirty="0"/>
              <a:t>expansion </a:t>
            </a:r>
            <a:r>
              <a:rPr lang="ko-KR" altLang="en-US" b="1" dirty="0"/>
              <a:t>기반 구조라 장기적 </a:t>
            </a:r>
            <a:r>
              <a:rPr lang="en" altLang="ko-KR" b="1" dirty="0"/>
              <a:t>scalability </a:t>
            </a:r>
            <a:r>
              <a:rPr lang="ko-KR" altLang="en-US" b="1" dirty="0"/>
              <a:t>문제가 생길 수 있어</a:t>
            </a:r>
            <a:r>
              <a:rPr lang="en-US" altLang="ko-KR" b="1" dirty="0"/>
              <a:t>.</a:t>
            </a:r>
            <a:r>
              <a:rPr lang="ko-KR" altLang="en-US" dirty="0"/>
              <a:t> 논문은 </a:t>
            </a:r>
            <a:r>
              <a:rPr lang="en" altLang="ko-KR" dirty="0"/>
              <a:t>lightweight expert</a:t>
            </a:r>
            <a:r>
              <a:rPr lang="ko-KR" altLang="en-US" dirty="0" err="1"/>
              <a:t>라고</a:t>
            </a:r>
            <a:r>
              <a:rPr lang="ko-KR" altLang="en-US" dirty="0"/>
              <a:t> 하지만</a:t>
            </a:r>
            <a:r>
              <a:rPr lang="en-US" altLang="ko-KR" dirty="0"/>
              <a:t>, </a:t>
            </a:r>
            <a:r>
              <a:rPr lang="en" altLang="ko-KR" dirty="0"/>
              <a:t>task</a:t>
            </a:r>
            <a:r>
              <a:rPr lang="ko-KR" altLang="en-US" dirty="0"/>
              <a:t>마다 </a:t>
            </a:r>
            <a:r>
              <a:rPr lang="en" altLang="ko-KR" dirty="0"/>
              <a:t>expert</a:t>
            </a:r>
            <a:r>
              <a:rPr lang="ko-KR" altLang="en-US" dirty="0"/>
              <a:t>가 추가되고 </a:t>
            </a:r>
            <a:r>
              <a:rPr lang="en" altLang="ko-KR" dirty="0"/>
              <a:t>ESM</a:t>
            </a:r>
            <a:r>
              <a:rPr lang="ko-KR" altLang="en-US" dirty="0"/>
              <a:t>이 각 </a:t>
            </a:r>
            <a:r>
              <a:rPr lang="en" altLang="ko-KR" dirty="0"/>
              <a:t>expert</a:t>
            </a:r>
            <a:r>
              <a:rPr lang="ko-KR" altLang="en-US" dirty="0"/>
              <a:t>의 </a:t>
            </a:r>
            <a:r>
              <a:rPr lang="en" altLang="ko-KR" dirty="0"/>
              <a:t>memory distribution</a:t>
            </a:r>
            <a:r>
              <a:rPr lang="ko-KR" altLang="en-US" dirty="0"/>
              <a:t>을 저장해야 하므로</a:t>
            </a:r>
            <a:r>
              <a:rPr lang="en-US" altLang="ko-KR" dirty="0"/>
              <a:t>, </a:t>
            </a:r>
            <a:r>
              <a:rPr lang="ko-KR" altLang="en-US" dirty="0"/>
              <a:t>매우 긴 </a:t>
            </a:r>
            <a:r>
              <a:rPr lang="en" altLang="ko-KR" dirty="0"/>
              <a:t>continual stream</a:t>
            </a:r>
            <a:r>
              <a:rPr lang="ko-KR" altLang="en-US" dirty="0"/>
              <a:t>에서는 </a:t>
            </a:r>
            <a:r>
              <a:rPr lang="en" altLang="ko-KR" dirty="0"/>
              <a:t>parameter </a:t>
            </a:r>
            <a:r>
              <a:rPr lang="ko-KR" altLang="en-US" dirty="0"/>
              <a:t>수</a:t>
            </a:r>
            <a:r>
              <a:rPr lang="en-US" altLang="ko-KR" dirty="0"/>
              <a:t>, </a:t>
            </a:r>
            <a:r>
              <a:rPr lang="en" altLang="ko-KR" dirty="0"/>
              <a:t>expert selection </a:t>
            </a:r>
            <a:r>
              <a:rPr lang="ko-KR" altLang="en-US" dirty="0"/>
              <a:t>비용</a:t>
            </a:r>
            <a:r>
              <a:rPr lang="en-US" altLang="ko-KR" dirty="0"/>
              <a:t>, </a:t>
            </a:r>
            <a:r>
              <a:rPr lang="ko-KR" altLang="en-US" dirty="0"/>
              <a:t>관리 복잡도가 증가할 수 있어</a:t>
            </a:r>
            <a:r>
              <a:rPr lang="en-US" altLang="ko-KR" dirty="0"/>
              <a:t>. </a:t>
            </a:r>
            <a:r>
              <a:rPr lang="en" altLang="ko-KR" dirty="0"/>
              <a:t>Table 3</a:t>
            </a:r>
            <a:r>
              <a:rPr lang="ko-KR" altLang="en-US" dirty="0"/>
              <a:t>에서도 </a:t>
            </a:r>
            <a:r>
              <a:rPr lang="en" altLang="ko-KR" dirty="0"/>
              <a:t>LEAR</a:t>
            </a:r>
            <a:r>
              <a:rPr lang="ko-KR" altLang="en-US" dirty="0"/>
              <a:t>의 </a:t>
            </a:r>
            <a:r>
              <a:rPr lang="en" altLang="ko-KR" dirty="0"/>
              <a:t>trainable parameters</a:t>
            </a:r>
            <a:r>
              <a:rPr lang="ko-KR" altLang="en-US" dirty="0"/>
              <a:t>는 </a:t>
            </a:r>
            <a:r>
              <a:rPr lang="en-US" altLang="ko-KR" dirty="0"/>
              <a:t>42.54</a:t>
            </a:r>
            <a:r>
              <a:rPr lang="en" altLang="ko-KR" dirty="0"/>
              <a:t>M</a:t>
            </a:r>
            <a:r>
              <a:rPr lang="ko-KR" altLang="en-US" dirty="0" err="1"/>
              <a:t>으로</a:t>
            </a:r>
            <a:r>
              <a:rPr lang="en-US" altLang="ko-KR" dirty="0"/>
              <a:t>, </a:t>
            </a:r>
            <a:r>
              <a:rPr lang="ko-KR" altLang="en-US" dirty="0"/>
              <a:t>일부 </a:t>
            </a:r>
            <a:r>
              <a:rPr lang="en" altLang="ko-KR" dirty="0"/>
              <a:t>prompt/adaptor </a:t>
            </a:r>
            <a:r>
              <a:rPr lang="ko-KR" altLang="en-US" dirty="0"/>
              <a:t>기반 방법보다 훨씬 크다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다섯째</a:t>
            </a:r>
            <a:r>
              <a:rPr lang="en-US" altLang="ko-KR" dirty="0"/>
              <a:t>, </a:t>
            </a:r>
            <a:r>
              <a:rPr lang="ko-KR" altLang="en-US" b="1" dirty="0"/>
              <a:t>실험 범위가 주로 </a:t>
            </a:r>
            <a:r>
              <a:rPr lang="en" altLang="ko-KR" b="1" dirty="0"/>
              <a:t>image classification MDCL</a:t>
            </a:r>
            <a:r>
              <a:rPr lang="ko-KR" altLang="en-US" b="1" dirty="0" err="1"/>
              <a:t>에</a:t>
            </a:r>
            <a:r>
              <a:rPr lang="ko-KR" altLang="en-US" b="1" dirty="0"/>
              <a:t> 한정되어 있어</a:t>
            </a:r>
            <a:r>
              <a:rPr lang="en-US" altLang="ko-KR" b="1" dirty="0"/>
              <a:t>.</a:t>
            </a:r>
            <a:r>
              <a:rPr lang="ko-KR" altLang="en-US" dirty="0"/>
              <a:t> 사용 데이터셋은 </a:t>
            </a:r>
            <a:r>
              <a:rPr lang="en" altLang="ko-KR" dirty="0"/>
              <a:t>CIFAR, </a:t>
            </a:r>
            <a:r>
              <a:rPr lang="en" altLang="ko-KR" dirty="0" err="1"/>
              <a:t>TinyImageNet</a:t>
            </a:r>
            <a:r>
              <a:rPr lang="en" altLang="ko-KR" dirty="0"/>
              <a:t>, CUB, MNIST, ImageNet-R </a:t>
            </a:r>
            <a:r>
              <a:rPr lang="ko-KR" altLang="en-US" dirty="0"/>
              <a:t>같은 </a:t>
            </a:r>
            <a:r>
              <a:rPr lang="en" altLang="ko-KR" dirty="0"/>
              <a:t>natural domain, </a:t>
            </a:r>
            <a:r>
              <a:rPr lang="en" altLang="ko-KR" dirty="0" err="1"/>
              <a:t>EuroSAT</a:t>
            </a:r>
            <a:r>
              <a:rPr lang="en" altLang="ko-KR" dirty="0"/>
              <a:t>/RESISC45 </a:t>
            </a:r>
            <a:r>
              <a:rPr lang="ko-KR" altLang="en-US" dirty="0"/>
              <a:t>같은 </a:t>
            </a:r>
            <a:r>
              <a:rPr lang="en" altLang="ko-KR" dirty="0"/>
              <a:t>aerial domain, </a:t>
            </a:r>
            <a:r>
              <a:rPr lang="en" altLang="ko-KR" dirty="0" err="1"/>
              <a:t>CropDiseases</a:t>
            </a:r>
            <a:r>
              <a:rPr lang="en" altLang="ko-KR" dirty="0"/>
              <a:t>/</a:t>
            </a:r>
            <a:r>
              <a:rPr lang="en" altLang="ko-KR" dirty="0" err="1"/>
              <a:t>ChestX</a:t>
            </a:r>
            <a:r>
              <a:rPr lang="en" altLang="ko-KR" dirty="0"/>
              <a:t> </a:t>
            </a:r>
            <a:r>
              <a:rPr lang="ko-KR" altLang="en-US" dirty="0"/>
              <a:t>같은 </a:t>
            </a:r>
            <a:r>
              <a:rPr lang="en" altLang="ko-KR" dirty="0"/>
              <a:t>medical-related domain</a:t>
            </a:r>
            <a:r>
              <a:rPr lang="ko-KR" altLang="en-US" dirty="0" err="1"/>
              <a:t>으로</a:t>
            </a:r>
            <a:r>
              <a:rPr lang="ko-KR" altLang="en-US" dirty="0"/>
              <a:t> 구성되어 있지만</a:t>
            </a:r>
            <a:r>
              <a:rPr lang="en-US" altLang="ko-KR" dirty="0"/>
              <a:t>, </a:t>
            </a:r>
            <a:r>
              <a:rPr lang="en" altLang="ko-KR" dirty="0"/>
              <a:t>detection, segmentation, video, multimodal, open-world recognition </a:t>
            </a:r>
            <a:r>
              <a:rPr lang="ko-KR" altLang="en-US" dirty="0"/>
              <a:t>같은 더 복잡한 </a:t>
            </a:r>
            <a:r>
              <a:rPr lang="en" altLang="ko-KR" dirty="0"/>
              <a:t>setting</a:t>
            </a:r>
            <a:r>
              <a:rPr lang="ko-KR" altLang="en-US" dirty="0"/>
              <a:t>까지 검증된 것은 아니야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여섯째</a:t>
            </a:r>
            <a:r>
              <a:rPr lang="en-US" altLang="ko-KR" dirty="0"/>
              <a:t>, </a:t>
            </a:r>
            <a:r>
              <a:rPr lang="ko-KR" altLang="en-US" b="1" dirty="0"/>
              <a:t>수식적 설명과 실제 구현 사이의 해석 차이가 있다</a:t>
            </a:r>
            <a:r>
              <a:rPr lang="en-US" altLang="ko-KR" b="1" dirty="0"/>
              <a:t>.</a:t>
            </a:r>
            <a:r>
              <a:rPr lang="ko-KR" altLang="en-US" dirty="0"/>
              <a:t> 논문은 </a:t>
            </a:r>
            <a:r>
              <a:rPr lang="en" altLang="ko-KR" dirty="0"/>
              <a:t>Global backbone regularization</a:t>
            </a:r>
            <a:r>
              <a:rPr lang="ko-KR" altLang="en-US" dirty="0"/>
              <a:t>을 </a:t>
            </a:r>
            <a:r>
              <a:rPr lang="en" altLang="ko-KR" dirty="0"/>
              <a:t>MIBPA, </a:t>
            </a:r>
            <a:r>
              <a:rPr lang="ko-KR" altLang="en-US" dirty="0"/>
              <a:t>즉 </a:t>
            </a:r>
            <a:r>
              <a:rPr lang="en" altLang="ko-KR" dirty="0"/>
              <a:t>prediction-level mutual information alignment</a:t>
            </a:r>
            <a:r>
              <a:rPr lang="ko-KR" altLang="en-US" dirty="0"/>
              <a:t>로 설명하지만</a:t>
            </a:r>
            <a:r>
              <a:rPr lang="en-US" altLang="ko-KR" dirty="0"/>
              <a:t>, </a:t>
            </a:r>
            <a:r>
              <a:rPr lang="ko-KR" altLang="en-US" dirty="0"/>
              <a:t>공개 코드에서는 실제로 </a:t>
            </a:r>
            <a:r>
              <a:rPr lang="en" altLang="ko-KR" dirty="0"/>
              <a:t>global feature</a:t>
            </a:r>
            <a:r>
              <a:rPr lang="ko-KR" altLang="en-US" dirty="0"/>
              <a:t>와 </a:t>
            </a:r>
            <a:r>
              <a:rPr lang="en" altLang="ko-KR" dirty="0"/>
              <a:t>frozen global feature </a:t>
            </a:r>
            <a:r>
              <a:rPr lang="ko-KR" altLang="en-US" dirty="0"/>
              <a:t>사이의 </a:t>
            </a:r>
            <a:r>
              <a:rPr lang="en" altLang="ko-KR" dirty="0"/>
              <a:t>L2/MSE distance</a:t>
            </a:r>
            <a:r>
              <a:rPr lang="ko-KR" altLang="en-US" dirty="0" err="1"/>
              <a:t>를</a:t>
            </a:r>
            <a:r>
              <a:rPr lang="ko-KR" altLang="en-US" dirty="0"/>
              <a:t> 줄이는 방식으로 구현되어 있어</a:t>
            </a:r>
            <a:r>
              <a:rPr lang="en-US" altLang="ko-KR" dirty="0"/>
              <a:t>. </a:t>
            </a:r>
            <a:r>
              <a:rPr lang="ko-KR" altLang="en-US" dirty="0"/>
              <a:t>이 차이는 방법의 이론적 해석을 설명할 때 약점으로 지적될 수 있어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82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9BB03-DBB2-866E-09ED-9DBC255C9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823B35-9D3C-D384-4F0A-81E69D55B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BD9EFD-384E-6A72-DF59-E1E8BB20F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논문에서 사용할 </a:t>
            </a:r>
            <a:r>
              <a:rPr lang="en-US" altLang="ko-KR" dirty="0"/>
              <a:t>VIT</a:t>
            </a:r>
            <a:r>
              <a:rPr lang="ko-KR" altLang="en-US" dirty="0"/>
              <a:t> 모델은 </a:t>
            </a:r>
            <a:r>
              <a:rPr lang="en-US" altLang="ko-KR" dirty="0"/>
              <a:t>ImageNet-1K</a:t>
            </a:r>
            <a:r>
              <a:rPr lang="ko-KR" altLang="en-US" dirty="0"/>
              <a:t>로 학습되었기에 모델은 고양이</a:t>
            </a:r>
            <a:r>
              <a:rPr lang="en-US" altLang="ko-KR" dirty="0"/>
              <a:t>,</a:t>
            </a:r>
            <a:r>
              <a:rPr lang="ko-KR" altLang="en-US" dirty="0"/>
              <a:t> 강아지</a:t>
            </a:r>
            <a:r>
              <a:rPr lang="en-US" altLang="ko-KR" dirty="0"/>
              <a:t>,</a:t>
            </a:r>
            <a:r>
              <a:rPr lang="ko-KR" altLang="en-US" dirty="0"/>
              <a:t> 색감</a:t>
            </a:r>
            <a:r>
              <a:rPr lang="en-US" altLang="ko-KR" dirty="0"/>
              <a:t>,</a:t>
            </a:r>
            <a:r>
              <a:rPr lang="ko-KR" altLang="en-US" dirty="0"/>
              <a:t> 질감 등 이미지 도메인의 보편적인 특징 공간 </a:t>
            </a:r>
            <a:r>
              <a:rPr lang="en-US" altLang="ko-KR" dirty="0"/>
              <a:t>(</a:t>
            </a:r>
            <a:r>
              <a:rPr lang="ko-KR" altLang="en-US" dirty="0"/>
              <a:t>잠재 공간</a:t>
            </a:r>
            <a:r>
              <a:rPr lang="en-US" altLang="ko-KR" dirty="0"/>
              <a:t>)</a:t>
            </a:r>
            <a:r>
              <a:rPr lang="ko-KR" altLang="en-US" dirty="0"/>
              <a:t>을 잘 만들어둔 상태이며</a:t>
            </a:r>
            <a:r>
              <a:rPr lang="en-US" altLang="ko-KR" dirty="0"/>
              <a:t>,</a:t>
            </a:r>
            <a:r>
              <a:rPr lang="ko-KR" altLang="en-US" dirty="0"/>
              <a:t> 이를 </a:t>
            </a:r>
            <a:r>
              <a:rPr lang="en-US" altLang="ko-KR" dirty="0"/>
              <a:t>frozen </a:t>
            </a:r>
            <a:r>
              <a:rPr lang="ko-KR" altLang="en-US" dirty="0"/>
              <a:t>하여 가벼운 어댑터나 프롬프트를 추가 및 학습하는 것이 최근 </a:t>
            </a:r>
            <a:r>
              <a:rPr lang="en-US" altLang="ko-KR" dirty="0"/>
              <a:t>PTM</a:t>
            </a:r>
            <a:r>
              <a:rPr lang="ko-KR" altLang="en-US" dirty="0"/>
              <a:t> 기반 방식입니다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2CAF7B-FBAD-0684-8729-BB2C5D1C8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26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>
                <a:effectLst/>
                <a:latin typeface="Google Sans Text"/>
              </a:rPr>
              <a:t>확장 기반 방법론 </a:t>
            </a:r>
            <a:r>
              <a:rPr lang="en-US" altLang="ko-KR" b="1" dirty="0">
                <a:effectLst/>
                <a:latin typeface="Google Sans Text"/>
              </a:rPr>
              <a:t>(</a:t>
            </a:r>
            <a:r>
              <a:rPr lang="en" altLang="ko-KR" b="1" dirty="0">
                <a:effectLst/>
                <a:latin typeface="Google Sans Text"/>
              </a:rPr>
              <a:t>Expansion-Based Methods): CIL</a:t>
            </a:r>
            <a:r>
              <a:rPr lang="ko-KR" altLang="en-US" b="1" dirty="0">
                <a:effectLst/>
                <a:latin typeface="Google Sans Text"/>
              </a:rPr>
              <a:t>과 </a:t>
            </a:r>
            <a:r>
              <a:rPr lang="en" altLang="ko-KR" b="1" dirty="0">
                <a:effectLst/>
                <a:latin typeface="Google Sans Text"/>
              </a:rPr>
              <a:t>MDCL</a:t>
            </a:r>
            <a:r>
              <a:rPr lang="ko-KR" altLang="en-US" b="1" dirty="0">
                <a:effectLst/>
                <a:latin typeface="Google Sans Text"/>
              </a:rPr>
              <a:t>의 패러다임 차이</a:t>
            </a:r>
            <a:endParaRPr lang="en-US" altLang="ko-KR" b="0" dirty="0">
              <a:effectLst/>
              <a:latin typeface="Google Sans Text"/>
            </a:endParaRPr>
          </a:p>
          <a:p>
            <a:r>
              <a:rPr lang="ko-KR" altLang="en-US" b="1" dirty="0">
                <a:effectLst/>
                <a:latin typeface="Google Sans Text"/>
              </a:rPr>
              <a:t>클래스 점진적 학습 </a:t>
            </a:r>
            <a:r>
              <a:rPr lang="en-US" altLang="ko-KR" b="1" dirty="0">
                <a:effectLst/>
                <a:latin typeface="Google Sans Text"/>
              </a:rPr>
              <a:t>(</a:t>
            </a:r>
            <a:r>
              <a:rPr lang="en" altLang="ko-KR" b="1" dirty="0">
                <a:effectLst/>
                <a:latin typeface="Google Sans Text"/>
              </a:rPr>
              <a:t>Class-Incremental Learning, CIL):</a:t>
            </a:r>
            <a:r>
              <a:rPr lang="en" altLang="ko-KR" dirty="0">
                <a:effectLst/>
                <a:latin typeface="Google Sans Text"/>
              </a:rPr>
              <a:t> </a:t>
            </a:r>
            <a:r>
              <a:rPr lang="ko-KR" altLang="en-US" dirty="0">
                <a:effectLst/>
                <a:latin typeface="Google Sans Text"/>
              </a:rPr>
              <a:t>순차적인 학습을 위해 단일 데이터셋</a:t>
            </a:r>
            <a:r>
              <a:rPr lang="en-US" altLang="ko-KR" dirty="0">
                <a:effectLst/>
                <a:latin typeface="Google Sans Text"/>
              </a:rPr>
              <a:t>(</a:t>
            </a:r>
            <a:r>
              <a:rPr lang="ko-KR" altLang="en-US" dirty="0">
                <a:effectLst/>
                <a:latin typeface="Google Sans Text"/>
              </a:rPr>
              <a:t>예</a:t>
            </a:r>
            <a:r>
              <a:rPr lang="en-US" altLang="ko-KR" dirty="0">
                <a:effectLst/>
                <a:latin typeface="Google Sans Text"/>
              </a:rPr>
              <a:t>: </a:t>
            </a:r>
            <a:r>
              <a:rPr lang="en" altLang="ko-KR" dirty="0">
                <a:effectLst/>
                <a:latin typeface="Google Sans Text"/>
              </a:rPr>
              <a:t>CIFAR-100)</a:t>
            </a:r>
            <a:r>
              <a:rPr lang="ko-KR" altLang="en-US" dirty="0">
                <a:effectLst/>
                <a:latin typeface="Google Sans Text"/>
              </a:rPr>
              <a:t>을 클래스를 기준으로 여러 하위 집합</a:t>
            </a:r>
            <a:r>
              <a:rPr lang="en-US" altLang="ko-KR" dirty="0">
                <a:effectLst/>
                <a:latin typeface="Google Sans Text"/>
              </a:rPr>
              <a:t>(</a:t>
            </a:r>
            <a:r>
              <a:rPr lang="en" altLang="ko-KR" dirty="0">
                <a:effectLst/>
                <a:latin typeface="Google Sans Text"/>
              </a:rPr>
              <a:t>subset)</a:t>
            </a:r>
            <a:r>
              <a:rPr lang="ko-KR" altLang="en-US" dirty="0" err="1">
                <a:effectLst/>
                <a:latin typeface="Google Sans Text"/>
              </a:rPr>
              <a:t>으로</a:t>
            </a:r>
            <a:r>
              <a:rPr lang="ko-KR" altLang="en-US" dirty="0">
                <a:effectLst/>
                <a:latin typeface="Google Sans Text"/>
              </a:rPr>
              <a:t> 분할합니다</a:t>
            </a:r>
            <a:r>
              <a:rPr lang="en-US" altLang="ko-KR" dirty="0">
                <a:effectLst/>
                <a:latin typeface="Google Sans Text"/>
              </a:rPr>
              <a:t>.</a:t>
            </a:r>
          </a:p>
          <a:p>
            <a:r>
              <a:rPr lang="ko-KR" altLang="en-US" b="1" dirty="0">
                <a:effectLst/>
                <a:latin typeface="Google Sans Text"/>
              </a:rPr>
              <a:t>다중 도메인 연속 학습 </a:t>
            </a:r>
            <a:r>
              <a:rPr lang="en-US" altLang="ko-KR" b="1" dirty="0">
                <a:effectLst/>
                <a:latin typeface="Google Sans Text"/>
              </a:rPr>
              <a:t>(</a:t>
            </a:r>
            <a:r>
              <a:rPr lang="en" altLang="ko-KR" b="1" dirty="0">
                <a:effectLst/>
                <a:latin typeface="Google Sans Text"/>
              </a:rPr>
              <a:t>Multi-Domain Continual Learning, MDCL):</a:t>
            </a:r>
            <a:r>
              <a:rPr lang="en" altLang="ko-KR" dirty="0">
                <a:effectLst/>
                <a:latin typeface="Google Sans Text"/>
              </a:rPr>
              <a:t> </a:t>
            </a:r>
            <a:r>
              <a:rPr lang="ko-KR" altLang="en-US" dirty="0">
                <a:effectLst/>
                <a:latin typeface="Google Sans Text"/>
              </a:rPr>
              <a:t>의료 이미지</a:t>
            </a:r>
            <a:r>
              <a:rPr lang="en-US" altLang="ko-KR" dirty="0">
                <a:effectLst/>
                <a:latin typeface="Google Sans Text"/>
              </a:rPr>
              <a:t>(</a:t>
            </a:r>
            <a:r>
              <a:rPr lang="en" altLang="ko-KR" dirty="0" err="1">
                <a:effectLst/>
                <a:latin typeface="Google Sans Text"/>
              </a:rPr>
              <a:t>ChestX</a:t>
            </a:r>
            <a:r>
              <a:rPr lang="en" altLang="ko-KR" dirty="0">
                <a:effectLst/>
                <a:latin typeface="Google Sans Text"/>
              </a:rPr>
              <a:t>), </a:t>
            </a:r>
            <a:r>
              <a:rPr lang="ko-KR" altLang="en-US" dirty="0">
                <a:effectLst/>
                <a:latin typeface="Google Sans Text"/>
              </a:rPr>
              <a:t>일반 자연 이미지</a:t>
            </a:r>
            <a:r>
              <a:rPr lang="en-US" altLang="ko-KR" dirty="0">
                <a:effectLst/>
                <a:latin typeface="Google Sans Text"/>
              </a:rPr>
              <a:t>(</a:t>
            </a:r>
            <a:r>
              <a:rPr lang="en" altLang="ko-KR" dirty="0">
                <a:effectLst/>
                <a:latin typeface="Google Sans Text"/>
              </a:rPr>
              <a:t>CIFAR-10), </a:t>
            </a:r>
            <a:r>
              <a:rPr lang="ko-KR" altLang="en-US" dirty="0">
                <a:effectLst/>
                <a:latin typeface="Google Sans Text"/>
              </a:rPr>
              <a:t>항공 이미지</a:t>
            </a:r>
            <a:r>
              <a:rPr lang="en-US" altLang="ko-KR" dirty="0">
                <a:effectLst/>
                <a:latin typeface="Google Sans Text"/>
              </a:rPr>
              <a:t>(</a:t>
            </a:r>
            <a:r>
              <a:rPr lang="en" altLang="ko-KR" dirty="0" err="1">
                <a:effectLst/>
                <a:latin typeface="Google Sans Text"/>
              </a:rPr>
              <a:t>EuroSAT</a:t>
            </a:r>
            <a:r>
              <a:rPr lang="en" altLang="ko-KR" dirty="0">
                <a:effectLst/>
                <a:latin typeface="Google Sans Text"/>
              </a:rPr>
              <a:t>) </a:t>
            </a:r>
            <a:r>
              <a:rPr lang="ko-KR" altLang="en-US" dirty="0">
                <a:effectLst/>
                <a:latin typeface="Google Sans Text"/>
              </a:rPr>
              <a:t>등 이질성이 매우 높은 여러 데이터 도메인을 순차적으로 학습합니다</a:t>
            </a:r>
            <a:r>
              <a:rPr lang="en-US" altLang="ko-KR" dirty="0">
                <a:effectLst/>
                <a:latin typeface="Google Sans Text"/>
              </a:rPr>
              <a:t>.</a:t>
            </a:r>
          </a:p>
          <a:p>
            <a:endParaRPr lang="en-US" altLang="ko-KR" dirty="0">
              <a:effectLst/>
              <a:latin typeface="Google Sans Text"/>
            </a:endParaRPr>
          </a:p>
          <a:p>
            <a:r>
              <a:rPr lang="ko-KR" altLang="en-US" b="1" dirty="0">
                <a:effectLst/>
                <a:latin typeface="Google Sans Text"/>
              </a:rPr>
              <a:t>현재 </a:t>
            </a:r>
            <a:r>
              <a:rPr lang="en" altLang="ko-KR" b="1" dirty="0">
                <a:effectLst/>
                <a:latin typeface="Google Sans Text"/>
              </a:rPr>
              <a:t>DIL(</a:t>
            </a:r>
            <a:r>
              <a:rPr lang="ko-KR" altLang="en-US" b="1" dirty="0">
                <a:effectLst/>
                <a:latin typeface="Google Sans Text"/>
              </a:rPr>
              <a:t>도메인 점진적 학습</a:t>
            </a:r>
            <a:r>
              <a:rPr lang="en-US" altLang="ko-KR" b="1" dirty="0">
                <a:effectLst/>
                <a:latin typeface="Google Sans Text"/>
              </a:rPr>
              <a:t>) </a:t>
            </a:r>
            <a:r>
              <a:rPr lang="ko-KR" altLang="en-US" b="1" dirty="0">
                <a:effectLst/>
                <a:latin typeface="Google Sans Text"/>
              </a:rPr>
              <a:t>벤치마크의 한계</a:t>
            </a:r>
            <a:endParaRPr lang="en-US" altLang="ko-KR" b="1" dirty="0">
              <a:effectLst/>
              <a:latin typeface="Google Sans Text"/>
            </a:endParaRPr>
          </a:p>
          <a:p>
            <a:r>
              <a:rPr lang="ko-KR" altLang="en-US" dirty="0">
                <a:effectLst/>
                <a:latin typeface="Google Sans Text"/>
              </a:rPr>
              <a:t>현재의 </a:t>
            </a:r>
            <a:r>
              <a:rPr lang="en" altLang="ko-KR" dirty="0">
                <a:effectLst/>
                <a:latin typeface="Google Sans Text"/>
              </a:rPr>
              <a:t>DIL </a:t>
            </a:r>
            <a:r>
              <a:rPr lang="ko-KR" altLang="en-US" dirty="0">
                <a:effectLst/>
                <a:latin typeface="Google Sans Text"/>
              </a:rPr>
              <a:t>벤치마크</a:t>
            </a:r>
            <a:r>
              <a:rPr lang="en-US" altLang="ko-KR" dirty="0">
                <a:effectLst/>
                <a:latin typeface="Google Sans Text"/>
              </a:rPr>
              <a:t>(</a:t>
            </a:r>
            <a:r>
              <a:rPr lang="ko-KR" altLang="en-US" dirty="0">
                <a:effectLst/>
                <a:latin typeface="Google Sans Text"/>
              </a:rPr>
              <a:t>예</a:t>
            </a:r>
            <a:r>
              <a:rPr lang="en-US" altLang="ko-KR" dirty="0">
                <a:effectLst/>
                <a:latin typeface="Google Sans Text"/>
              </a:rPr>
              <a:t>: </a:t>
            </a:r>
            <a:r>
              <a:rPr lang="en" altLang="ko-KR" dirty="0">
                <a:effectLst/>
                <a:latin typeface="Google Sans Text"/>
              </a:rPr>
              <a:t>MNIST)</a:t>
            </a:r>
            <a:r>
              <a:rPr lang="ko-KR" altLang="en-US" dirty="0">
                <a:effectLst/>
                <a:latin typeface="Google Sans Text"/>
              </a:rPr>
              <a:t>는 연속 학습</a:t>
            </a:r>
            <a:r>
              <a:rPr lang="en-US" altLang="ko-KR" dirty="0">
                <a:effectLst/>
                <a:latin typeface="Google Sans Text"/>
              </a:rPr>
              <a:t>(</a:t>
            </a:r>
            <a:r>
              <a:rPr lang="en" altLang="ko-KR" dirty="0">
                <a:effectLst/>
                <a:latin typeface="Google Sans Text"/>
              </a:rPr>
              <a:t>CL) </a:t>
            </a:r>
            <a:r>
              <a:rPr lang="ko-KR" altLang="en-US" dirty="0">
                <a:effectLst/>
                <a:latin typeface="Google Sans Text"/>
              </a:rPr>
              <a:t>성능을 평가하기에 부적합한데 그 이유는</a:t>
            </a:r>
            <a:endParaRPr lang="en-US" altLang="ko-KR" dirty="0">
              <a:effectLst/>
              <a:latin typeface="Google Sans Text"/>
            </a:endParaRPr>
          </a:p>
          <a:p>
            <a:r>
              <a:rPr lang="ko-KR" altLang="en-US" dirty="0">
                <a:effectLst/>
                <a:latin typeface="Google Sans Text"/>
              </a:rPr>
              <a:t>사전 학습된 </a:t>
            </a:r>
            <a:r>
              <a:rPr lang="en" altLang="ko-KR" dirty="0" err="1">
                <a:effectLst/>
                <a:latin typeface="Google Sans Text"/>
              </a:rPr>
              <a:t>ViT</a:t>
            </a:r>
            <a:r>
              <a:rPr lang="en" altLang="ko-KR" dirty="0">
                <a:effectLst/>
                <a:latin typeface="Google Sans Text"/>
              </a:rPr>
              <a:t>(Vision Transformer) </a:t>
            </a:r>
            <a:r>
              <a:rPr lang="ko-KR" altLang="en-US" dirty="0">
                <a:effectLst/>
                <a:latin typeface="Google Sans Text"/>
              </a:rPr>
              <a:t>모델들은 이 </a:t>
            </a:r>
            <a:r>
              <a:rPr lang="ko-KR" altLang="en-US" dirty="0" err="1">
                <a:effectLst/>
                <a:latin typeface="Google Sans Text"/>
              </a:rPr>
              <a:t>벤치마크들에서</a:t>
            </a:r>
            <a:r>
              <a:rPr lang="ko-KR" altLang="en-US" dirty="0">
                <a:effectLst/>
                <a:latin typeface="Google Sans Text"/>
              </a:rPr>
              <a:t> 이미 완벽에 가까운 정확도를 달성하고 있습니다</a:t>
            </a:r>
            <a:r>
              <a:rPr lang="en-US" altLang="ko-KR" dirty="0">
                <a:effectLst/>
                <a:latin typeface="Google Sans Text"/>
              </a:rPr>
              <a:t>. $\</a:t>
            </a:r>
            <a:r>
              <a:rPr lang="en" altLang="ko-KR" dirty="0" err="1">
                <a:effectLst/>
                <a:latin typeface="Google Sans Text"/>
              </a:rPr>
              <a:t>rightarrow</a:t>
            </a:r>
            <a:r>
              <a:rPr lang="en" altLang="ko-KR" dirty="0">
                <a:effectLst/>
                <a:latin typeface="Google Sans Text"/>
              </a:rPr>
              <a:t>$ </a:t>
            </a:r>
            <a:r>
              <a:rPr lang="ko-KR" altLang="en-US" dirty="0">
                <a:effectLst/>
                <a:latin typeface="Google Sans Text"/>
              </a:rPr>
              <a:t>즉</a:t>
            </a:r>
            <a:r>
              <a:rPr lang="en-US" altLang="ko-KR" dirty="0">
                <a:effectLst/>
                <a:latin typeface="Google Sans Text"/>
              </a:rPr>
              <a:t>, </a:t>
            </a:r>
            <a:r>
              <a:rPr lang="ko-KR" altLang="en-US" dirty="0">
                <a:effectLst/>
                <a:latin typeface="Google Sans Text"/>
              </a:rPr>
              <a:t>추가 학습을 진행해도 파라미터가 거의 변하지 않는 상황이기에 </a:t>
            </a:r>
            <a:r>
              <a:rPr lang="en-US" altLang="ko-KR" dirty="0">
                <a:effectLst/>
                <a:latin typeface="Google Sans Text"/>
              </a:rPr>
              <a:t>benchmark</a:t>
            </a:r>
            <a:r>
              <a:rPr lang="ko-KR" altLang="en-US" dirty="0">
                <a:effectLst/>
                <a:latin typeface="Google Sans Text"/>
              </a:rPr>
              <a:t>로 옳지 않다</a:t>
            </a:r>
            <a:r>
              <a:rPr lang="en-US" altLang="ko-KR" dirty="0">
                <a:effectLst/>
                <a:latin typeface="Google Sans Text"/>
              </a:rPr>
              <a:t>.</a:t>
            </a:r>
          </a:p>
          <a:p>
            <a:r>
              <a:rPr lang="ko-KR" altLang="en-US" dirty="0">
                <a:effectLst/>
                <a:latin typeface="Google Sans Text"/>
              </a:rPr>
              <a:t>결과적으로</a:t>
            </a:r>
            <a:r>
              <a:rPr lang="en-US" altLang="ko-KR" dirty="0">
                <a:effectLst/>
                <a:latin typeface="Google Sans Text"/>
              </a:rPr>
              <a:t>, </a:t>
            </a:r>
            <a:r>
              <a:rPr lang="ko-KR" altLang="en-US" dirty="0">
                <a:effectLst/>
                <a:latin typeface="Google Sans Text"/>
              </a:rPr>
              <a:t>까다로운 환경 전반에 걸쳐 새로운 정보를 적응하고 통합하는 모델의 진정한 능력을 평가하는 것이 불가능합니다</a:t>
            </a:r>
            <a:r>
              <a:rPr lang="en-US" altLang="ko-KR" dirty="0">
                <a:effectLst/>
                <a:latin typeface="Google Sans Text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23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37B3B-F73A-A8AB-ECDA-6EA705C8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7DB5E5-DDB0-DB93-3DBA-BAC3B7E1C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66F5059-6AC8-4D40-7B16-EA9004A98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기존 </a:t>
            </a:r>
            <a:r>
              <a:rPr lang="en-US" altLang="ko-KR" b="1" dirty="0"/>
              <a:t>Expansion based Methods</a:t>
            </a:r>
            <a:r>
              <a:rPr lang="ko-KR" altLang="en-US" b="1" dirty="0"/>
              <a:t>은 백본 고정하기에 아주 미세한 특징이 필요한 이미지는 특징 자체가 부실하여 새로운 것을 학습하는 능력이 부족했기 때문에 두 개의 백본 모두 학습하는 방식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E5DD9F-C0D4-9E93-A591-E57F9533E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527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7D500-B761-4763-F797-3C4271BEC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C4EC2D-F759-77E4-5DBD-8439ECBEC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E601F67-5C3E-D289-87AF-4B0C61462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협업 백본 초기화 및 세 번째 백본</a:t>
            </a:r>
            <a:br>
              <a:rPr lang="ko-KR" altLang="en-US" dirty="0"/>
            </a:b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첫 번째 단계에서는 사전 학습된 </a:t>
            </a:r>
            <a:r>
              <a:rPr lang="en" altLang="ko-KR" b="0" i="0" dirty="0" err="1">
                <a:solidFill>
                  <a:srgbClr val="000000"/>
                </a:solidFill>
                <a:effectLst/>
                <a:latin typeface="noto"/>
              </a:rPr>
              <a:t>ViT</a:t>
            </a:r>
            <a:r>
              <a:rPr lang="en" altLang="ko-KR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모델을 사용하여 글로벌 백본과 로컬 백본을 모두 초기화하여 </a:t>
            </a:r>
            <a:r>
              <a:rPr lang="en" altLang="ko-KR" b="0" i="0" dirty="0">
                <a:solidFill>
                  <a:srgbClr val="000000"/>
                </a:solidFill>
                <a:effectLst/>
                <a:latin typeface="noto"/>
              </a:rPr>
              <a:t>MDCL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프로세스 전반에 걸쳐 주요 특징 추출기로 사용합니다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 </a:t>
            </a: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별도로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세 번째 고정된 </a:t>
            </a:r>
            <a:r>
              <a:rPr lang="en" altLang="ko-KR" b="0" i="0" dirty="0" err="1">
                <a:solidFill>
                  <a:srgbClr val="000000"/>
                </a:solidFill>
                <a:effectLst/>
                <a:latin typeface="noto"/>
              </a:rPr>
              <a:t>ViT</a:t>
            </a:r>
            <a:r>
              <a:rPr lang="en" altLang="ko-KR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백본 또한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사전학습된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noto"/>
              </a:rPr>
              <a:t>ViT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로 초기화되지만 실제 가중치 최적화에 참여하지 않는다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=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즉 학습에 참여하지 않고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Frozen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된 상태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Global backbone: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작업 전반에 걸쳐 적용 가능한 작업 공유 표현 생성의 목표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Local Backbone: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매개변수 조정을 통해 새로운 작업에 동적으로 적응하도록 설계됨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5083FE-70A6-02F4-B301-BAA480293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659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CD1EE-6E5B-E523-58AD-96CAEF0C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566B32-546B-DDF7-D037-D18C33ADB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0FB33A4-4ED9-D400-1DF3-5A367E5E7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새로운 도메인 데이터가 들어와 학습을 진행하게 되면 글로벌 백본의 매개변수를 변경되는데 이때 과거 정보를 유지하기 위해서 현재 새로 만드는 전문가를 제외한 과거의 모든 전문가에 대해서 새로운 도메인 데이터를 넣었을 때 과거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global backbone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새로운 도메인 데이터로 학습하기 전에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frozen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해둔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과 현재 학습 중인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global backbone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을 병렬적으로 지나 전문가까지 통과한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class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분포를 유사하도록 제약하는 식으로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,</a:t>
            </a:r>
          </a:p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이를 통해 모든 전문가의 예측 일관성을 유지한다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(</a:t>
            </a:r>
            <a:r>
              <a:rPr lang="en" altLang="ko-KR" dirty="0"/>
              <a:t>Global Backbone</a:t>
            </a:r>
            <a:r>
              <a:rPr lang="ko-KR" altLang="en-US" dirty="0"/>
              <a:t>은 각 도메인의 </a:t>
            </a:r>
            <a:r>
              <a:rPr lang="en" altLang="ko-KR" dirty="0"/>
              <a:t>feature manifold</a:t>
            </a:r>
            <a:r>
              <a:rPr lang="ko-KR" altLang="en-US" dirty="0" err="1"/>
              <a:t>를</a:t>
            </a:r>
            <a:r>
              <a:rPr lang="ko-KR" altLang="en-US" dirty="0"/>
              <a:t> 절대적으로 같은 위치에 고정하지는 않지만 과거 </a:t>
            </a:r>
            <a:r>
              <a:rPr lang="en" altLang="ko-KR" dirty="0"/>
              <a:t>expert classifier</a:t>
            </a:r>
            <a:r>
              <a:rPr lang="ko-KR" altLang="en-US" dirty="0"/>
              <a:t>가 학습했던 </a:t>
            </a:r>
            <a:r>
              <a:rPr lang="en" altLang="ko-KR" dirty="0"/>
              <a:t>feature </a:t>
            </a:r>
            <a:r>
              <a:rPr lang="ko-KR" altLang="en-US" dirty="0"/>
              <a:t>방향 조합</a:t>
            </a:r>
            <a:r>
              <a:rPr lang="en-US" altLang="ko-KR" dirty="0"/>
              <a:t>, </a:t>
            </a:r>
            <a:r>
              <a:rPr lang="en" altLang="ko-KR" dirty="0"/>
              <a:t>class </a:t>
            </a:r>
            <a:r>
              <a:rPr lang="ko-KR" altLang="en-US" dirty="0"/>
              <a:t>간 상대적 관계</a:t>
            </a:r>
            <a:r>
              <a:rPr lang="en-US" altLang="ko-KR" dirty="0"/>
              <a:t>, </a:t>
            </a:r>
            <a:r>
              <a:rPr lang="en" altLang="ko-KR" dirty="0"/>
              <a:t>decision boundary </a:t>
            </a:r>
            <a:r>
              <a:rPr lang="ko-KR" altLang="en-US" dirty="0"/>
              <a:t>기준의 분리 구조는 유지되어야 한다</a:t>
            </a:r>
            <a:r>
              <a:rPr lang="en-US" altLang="ko-KR" dirty="0"/>
              <a:t>.)</a:t>
            </a:r>
          </a:p>
          <a:p>
            <a:endParaRPr lang="en-US" altLang="ko-KR" dirty="0"/>
          </a:p>
          <a:p>
            <a:r>
              <a:rPr lang="en-US" altLang="ko-KR" dirty="0"/>
              <a:t>Global backbone</a:t>
            </a:r>
            <a:r>
              <a:rPr lang="ko-KR" altLang="en-US" dirty="0"/>
              <a:t>은 각 도메인의 </a:t>
            </a:r>
            <a:r>
              <a:rPr lang="en-US" altLang="ko-KR" dirty="0"/>
              <a:t>feature</a:t>
            </a:r>
            <a:r>
              <a:rPr lang="ko-KR" altLang="en-US" dirty="0"/>
              <a:t> </a:t>
            </a:r>
            <a:r>
              <a:rPr lang="en" altLang="ko-KR" dirty="0"/>
              <a:t>manifold</a:t>
            </a:r>
            <a:r>
              <a:rPr lang="ko-KR" altLang="en-US" dirty="0"/>
              <a:t>가 조금 이동하거나 약간 변형되는 것은 가능하지만 </a:t>
            </a:r>
            <a:r>
              <a:rPr lang="en-US" altLang="ko-KR" dirty="0"/>
              <a:t>manifold</a:t>
            </a:r>
            <a:r>
              <a:rPr lang="ko-KR" altLang="en-US" dirty="0"/>
              <a:t>의 내부 구조인 이전 도메인의 자동차 </a:t>
            </a:r>
            <a:r>
              <a:rPr lang="en" altLang="ko-KR" dirty="0"/>
              <a:t>class</a:t>
            </a:r>
            <a:r>
              <a:rPr lang="ko-KR" altLang="en-US" dirty="0"/>
              <a:t>로 읽히던 방향이 다른 의미로 바뀌거나 </a:t>
            </a:r>
            <a:r>
              <a:rPr lang="en" altLang="ko-KR" dirty="0"/>
              <a:t>class cluster</a:t>
            </a:r>
            <a:r>
              <a:rPr lang="ko-KR" altLang="en-US" dirty="0"/>
              <a:t>들이 서로 섞이면 안 되고 과거 도메인의 </a:t>
            </a:r>
            <a:r>
              <a:rPr lang="en" altLang="ko-KR" dirty="0"/>
              <a:t>manifold </a:t>
            </a:r>
            <a:r>
              <a:rPr lang="ko-KR" altLang="en-US" dirty="0"/>
              <a:t>구조를 크게 망가뜨리지 않는 방향으로 업데이트하도록 제약한다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</a:t>
            </a:r>
            <a:r>
              <a:rPr lang="en" altLang="ko-KR" dirty="0"/>
              <a:t>Global Backbone</a:t>
            </a:r>
            <a:r>
              <a:rPr lang="ko-KR" altLang="en-US" dirty="0"/>
              <a:t>은 새 정보를 배우되</a:t>
            </a:r>
            <a:r>
              <a:rPr lang="en-US" altLang="ko-KR" dirty="0"/>
              <a:t>, </a:t>
            </a:r>
            <a:r>
              <a:rPr lang="ko-KR" altLang="en-US" dirty="0"/>
              <a:t>과거 </a:t>
            </a:r>
            <a:r>
              <a:rPr lang="en" altLang="ko-KR" dirty="0"/>
              <a:t>expert</a:t>
            </a:r>
            <a:r>
              <a:rPr lang="ko-KR" altLang="en-US" dirty="0"/>
              <a:t>가 여전히 같은 방식으로 </a:t>
            </a:r>
            <a:r>
              <a:rPr lang="en" altLang="ko-KR" dirty="0"/>
              <a:t>feature manifold</a:t>
            </a:r>
            <a:r>
              <a:rPr lang="ko-KR" altLang="en-US" dirty="0" err="1"/>
              <a:t>를</a:t>
            </a:r>
            <a:r>
              <a:rPr lang="ko-KR" altLang="en-US" dirty="0"/>
              <a:t> 해석할 수 있게 하는 것이다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구조 유지</a:t>
            </a:r>
            <a:r>
              <a:rPr lang="en-US" altLang="ko-KR" dirty="0"/>
              <a:t>: </a:t>
            </a:r>
            <a:r>
              <a:rPr lang="ko-KR" altLang="en-US" dirty="0"/>
              <a:t>각 </a:t>
            </a:r>
            <a:r>
              <a:rPr lang="en" altLang="ko-KR" dirty="0"/>
              <a:t>class</a:t>
            </a:r>
            <a:r>
              <a:rPr lang="ko-KR" altLang="en-US" dirty="0" err="1"/>
              <a:t>를</a:t>
            </a:r>
            <a:r>
              <a:rPr lang="ko-KR" altLang="en-US" dirty="0"/>
              <a:t> 구분하게 해주던 특성 조합과 </a:t>
            </a:r>
            <a:r>
              <a:rPr lang="en" altLang="ko-KR" dirty="0"/>
              <a:t>expert</a:t>
            </a:r>
            <a:r>
              <a:rPr lang="ko-KR" altLang="en-US" dirty="0"/>
              <a:t>가 학습 당시 </a:t>
            </a:r>
            <a:r>
              <a:rPr lang="en" altLang="ko-KR" dirty="0"/>
              <a:t>feature space</a:t>
            </a:r>
            <a:r>
              <a:rPr lang="ko-KR" altLang="en-US" dirty="0"/>
              <a:t>에서 어떤 방향 조합을 어떤 </a:t>
            </a:r>
            <a:r>
              <a:rPr lang="en" altLang="ko-KR" dirty="0"/>
              <a:t>class </a:t>
            </a:r>
            <a:r>
              <a:rPr lang="ko-KR" altLang="en-US" dirty="0"/>
              <a:t>의미로 해석하도록 배운 기준을 유지 </a:t>
            </a:r>
            <a:r>
              <a:rPr lang="en-US" altLang="ko-KR" dirty="0"/>
              <a:t>(= </a:t>
            </a:r>
            <a:r>
              <a:rPr lang="en" altLang="ko-KR" dirty="0"/>
              <a:t>expert</a:t>
            </a:r>
            <a:r>
              <a:rPr lang="ko-KR" altLang="en-US" dirty="0"/>
              <a:t>가 읽던 의미 좌표계</a:t>
            </a:r>
            <a:r>
              <a:rPr lang="en-US" altLang="ko-KR" dirty="0"/>
              <a:t>, </a:t>
            </a:r>
            <a:r>
              <a:rPr lang="ko-KR" altLang="en-US" dirty="0"/>
              <a:t>특정 </a:t>
            </a:r>
            <a:r>
              <a:rPr lang="en" altLang="ko-KR" dirty="0"/>
              <a:t>feature </a:t>
            </a:r>
            <a:r>
              <a:rPr lang="ko-KR" altLang="en-US" dirty="0"/>
              <a:t>방향이나 조합이 “</a:t>
            </a:r>
            <a:r>
              <a:rPr lang="ko-KR" altLang="en-US" dirty="0" err="1"/>
              <a:t>자동차답다</a:t>
            </a:r>
            <a:r>
              <a:rPr lang="ko-KR" altLang="en-US" dirty="0"/>
              <a:t>”</a:t>
            </a:r>
            <a:r>
              <a:rPr lang="en-US" altLang="ko-KR" dirty="0"/>
              <a:t>, “</a:t>
            </a:r>
            <a:r>
              <a:rPr lang="ko-KR" altLang="en-US" dirty="0" err="1"/>
              <a:t>자전거답다”처럼</a:t>
            </a:r>
            <a:r>
              <a:rPr lang="ko-KR" altLang="en-US" dirty="0"/>
              <a:t> 읽히던 관계가 유지</a:t>
            </a:r>
            <a:r>
              <a:rPr lang="en-US" altLang="ko-KR" dirty="0"/>
              <a:t>)</a:t>
            </a:r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573906-C472-81E6-9AB1-298268B2F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2479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08FF4-9824-C8B4-33AB-53CC8736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5F899B-C421-75D8-6238-09DE077C6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6EF8355-51C6-9796-77E4-C2DC12CB6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백본에 의해 추출된 고차원 특징 공간의 데이터 분포가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다변량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"/>
              </a:rPr>
              <a:t>가우시안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분포를 따른다고 가정하고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KL-Divergence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"/>
              </a:rPr>
              <a:t> 식을 풀게 되면 아래와 같은 식이 나오게 됩니다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r>
              <a:rPr lang="en" altLang="ko-KR" dirty="0"/>
              <a:t>Local Backbone</a:t>
            </a:r>
            <a:r>
              <a:rPr lang="ko-KR" altLang="en-US" dirty="0"/>
              <a:t>의 경우 새 도메인 데이터를 학습할 때 과거 </a:t>
            </a:r>
            <a:r>
              <a:rPr lang="en" altLang="ko-KR" dirty="0"/>
              <a:t>Local Backbone</a:t>
            </a:r>
            <a:r>
              <a:rPr lang="ko-KR" altLang="en-US" dirty="0"/>
              <a:t>과 현재 학습 중인 </a:t>
            </a:r>
            <a:r>
              <a:rPr lang="en" altLang="ko-KR" dirty="0"/>
              <a:t>Local </a:t>
            </a:r>
            <a:r>
              <a:rPr lang="en" altLang="ko-KR" dirty="0" err="1"/>
              <a:t>Backbon</a:t>
            </a:r>
            <a:r>
              <a:rPr lang="ko-KR" altLang="en-US" dirty="0"/>
              <a:t>이 만든 </a:t>
            </a:r>
            <a:r>
              <a:rPr lang="en" altLang="ko-KR" dirty="0"/>
              <a:t>feature </a:t>
            </a:r>
            <a:r>
              <a:rPr lang="ko-KR" altLang="en-US" dirty="0"/>
              <a:t>분포가 너무 달라지지 않도록 </a:t>
            </a:r>
            <a:r>
              <a:rPr lang="en" altLang="ko-KR" dirty="0"/>
              <a:t>KL-Divergence</a:t>
            </a:r>
            <a:r>
              <a:rPr lang="ko-KR" altLang="en-US" dirty="0"/>
              <a:t>로 제한하여</a:t>
            </a:r>
            <a:r>
              <a:rPr lang="en-US" altLang="ko-KR" dirty="0"/>
              <a:t>, </a:t>
            </a:r>
            <a:r>
              <a:rPr lang="ko-KR" altLang="en-US" dirty="0"/>
              <a:t>둘의 분포를 유사하도록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도메인 </a:t>
            </a:r>
            <a:r>
              <a:rPr lang="en-US" altLang="ko-KR" dirty="0"/>
              <a:t>1</a:t>
            </a:r>
            <a:r>
              <a:rPr lang="ko-KR" altLang="en-US" dirty="0"/>
              <a:t>을 학습하며 형성된 </a:t>
            </a:r>
            <a:r>
              <a:rPr lang="en" altLang="ko-KR" dirty="0"/>
              <a:t>Local Backbone</a:t>
            </a:r>
            <a:r>
              <a:rPr lang="ko-KR" altLang="en-US" dirty="0"/>
              <a:t>의 표현 함수는 입력 이미지를 </a:t>
            </a:r>
            <a:r>
              <a:rPr lang="en" altLang="ko-KR" dirty="0"/>
              <a:t>feature space</a:t>
            </a:r>
            <a:r>
              <a:rPr lang="ko-KR" altLang="en-US" dirty="0"/>
              <a:t>의 특정 </a:t>
            </a:r>
            <a:r>
              <a:rPr lang="en" altLang="ko-KR" dirty="0"/>
              <a:t>manifold </a:t>
            </a:r>
            <a:r>
              <a:rPr lang="ko-KR" altLang="en-US" dirty="0"/>
              <a:t>구조로 매핑하는 규칙을 갖게 되는데</a:t>
            </a:r>
            <a:r>
              <a:rPr lang="en-US" altLang="ko-KR" dirty="0"/>
              <a:t>, </a:t>
            </a:r>
            <a:r>
              <a:rPr lang="ko-KR" altLang="en-US" dirty="0"/>
              <a:t>이때 도메인 </a:t>
            </a:r>
            <a:r>
              <a:rPr lang="en-US" altLang="ko-KR" dirty="0"/>
              <a:t>2 </a:t>
            </a:r>
            <a:r>
              <a:rPr lang="ko-KR" altLang="en-US" dirty="0"/>
              <a:t>데이터가 들어오면 같은 표현 함수에 의해 도메인 </a:t>
            </a:r>
            <a:r>
              <a:rPr lang="en-US" altLang="ko-KR" dirty="0"/>
              <a:t>1 </a:t>
            </a:r>
            <a:r>
              <a:rPr lang="en" altLang="ko-KR" dirty="0"/>
              <a:t>manifold </a:t>
            </a:r>
            <a:r>
              <a:rPr lang="ko-KR" altLang="en-US" dirty="0"/>
              <a:t>위가 아니라 </a:t>
            </a:r>
            <a:r>
              <a:rPr lang="en" altLang="ko-KR" dirty="0"/>
              <a:t>feature space</a:t>
            </a:r>
            <a:r>
              <a:rPr lang="ko-KR" altLang="en-US" dirty="0"/>
              <a:t>의 다른 영역에 도메인 </a:t>
            </a:r>
            <a:r>
              <a:rPr lang="en-US" altLang="ko-KR" dirty="0"/>
              <a:t>2 </a:t>
            </a:r>
            <a:r>
              <a:rPr lang="en" altLang="ko-KR" dirty="0"/>
              <a:t>manifold</a:t>
            </a:r>
            <a:r>
              <a:rPr lang="ko-KR" altLang="en-US" dirty="0"/>
              <a:t>로 찍히게 되며</a:t>
            </a:r>
            <a:r>
              <a:rPr lang="en-US" altLang="ko-KR" dirty="0"/>
              <a:t>, </a:t>
            </a:r>
            <a:r>
              <a:rPr lang="ko-KR" altLang="en-US" dirty="0"/>
              <a:t>이후 </a:t>
            </a:r>
            <a:r>
              <a:rPr lang="en" altLang="ko-KR" dirty="0"/>
              <a:t>CE loss</a:t>
            </a:r>
            <a:r>
              <a:rPr lang="ko-KR" altLang="en-US" dirty="0"/>
              <a:t>는 그 도메인 </a:t>
            </a:r>
            <a:r>
              <a:rPr lang="en-US" altLang="ko-KR" dirty="0"/>
              <a:t>2 </a:t>
            </a:r>
            <a:r>
              <a:rPr lang="en" altLang="ko-KR" dirty="0"/>
              <a:t>manifold </a:t>
            </a:r>
            <a:r>
              <a:rPr lang="ko-KR" altLang="en-US" dirty="0"/>
              <a:t>안에서 </a:t>
            </a:r>
            <a:r>
              <a:rPr lang="en" altLang="ko-KR" dirty="0"/>
              <a:t>class </a:t>
            </a:r>
            <a:r>
              <a:rPr lang="ko-KR" altLang="en-US" dirty="0"/>
              <a:t>들이 잘 분리되도록 </a:t>
            </a:r>
            <a:r>
              <a:rPr lang="en" altLang="ko-KR" dirty="0"/>
              <a:t>Local Backbone</a:t>
            </a:r>
            <a:r>
              <a:rPr lang="ko-KR" altLang="en-US" dirty="0" err="1"/>
              <a:t>를</a:t>
            </a:r>
            <a:r>
              <a:rPr lang="ko-KR" altLang="en-US" dirty="0"/>
              <a:t> 조정한다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나중에 도메인 </a:t>
            </a:r>
            <a:r>
              <a:rPr lang="en-US" altLang="ko-KR" dirty="0"/>
              <a:t>1 </a:t>
            </a:r>
            <a:r>
              <a:rPr lang="ko-KR" altLang="en-US" dirty="0"/>
              <a:t>데이터가 다시 들어오더라도 여전히 도메인 </a:t>
            </a:r>
            <a:r>
              <a:rPr lang="en-US" altLang="ko-KR" dirty="0"/>
              <a:t>1 </a:t>
            </a:r>
            <a:r>
              <a:rPr lang="en" altLang="ko-KR" dirty="0"/>
              <a:t>manifold </a:t>
            </a:r>
            <a:r>
              <a:rPr lang="ko-KR" altLang="en-US" dirty="0"/>
              <a:t>근처에 위치할 가능성이 높으며</a:t>
            </a:r>
            <a:r>
              <a:rPr lang="en-US" altLang="ko-KR" dirty="0"/>
              <a:t>, </a:t>
            </a:r>
            <a:r>
              <a:rPr lang="ko-KR" altLang="en-US" dirty="0"/>
              <a:t>고정된 </a:t>
            </a:r>
            <a:r>
              <a:rPr lang="en" altLang="ko-KR" dirty="0"/>
              <a:t>Expert 1 feature transformation module</a:t>
            </a:r>
            <a:r>
              <a:rPr lang="ko-KR" altLang="en-US" dirty="0"/>
              <a:t>이 예전처럼 해당 </a:t>
            </a:r>
            <a:r>
              <a:rPr lang="en" altLang="ko-KR" dirty="0"/>
              <a:t>local feature</a:t>
            </a:r>
            <a:r>
              <a:rPr lang="ko-KR" altLang="en-US" dirty="0" err="1"/>
              <a:t>를</a:t>
            </a:r>
            <a:r>
              <a:rPr lang="ko-KR" altLang="en-US" dirty="0"/>
              <a:t> 잘 변환할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 기존 표현 함수를 완전히 갈아엎는 게 아니라</a:t>
            </a:r>
            <a:r>
              <a:rPr lang="en-US" altLang="ko-KR" dirty="0"/>
              <a:t>, </a:t>
            </a:r>
            <a:r>
              <a:rPr lang="ko-KR" altLang="en-US" dirty="0"/>
              <a:t>기존 </a:t>
            </a:r>
            <a:r>
              <a:rPr lang="en" altLang="ko-KR" dirty="0"/>
              <a:t>feature </a:t>
            </a:r>
            <a:r>
              <a:rPr lang="ko-KR" altLang="en-US" dirty="0"/>
              <a:t>문법 안에서 도메인 </a:t>
            </a:r>
            <a:r>
              <a:rPr lang="en-US" altLang="ko-KR" dirty="0"/>
              <a:t>2</a:t>
            </a:r>
            <a:r>
              <a:rPr lang="ko-KR" altLang="en-US" dirty="0" err="1"/>
              <a:t>에</a:t>
            </a:r>
            <a:r>
              <a:rPr lang="ko-KR" altLang="en-US" dirty="0"/>
              <a:t> 필요한 구분 방향을 더 정교하게 조정하는 역할을 하는데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기존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질감</a:t>
            </a:r>
            <a:r>
              <a:rPr lang="en-US" altLang="ko-KR" dirty="0"/>
              <a:t>, </a:t>
            </a: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형태를 대략적으로 표현</a:t>
            </a:r>
          </a:p>
          <a:p>
            <a:r>
              <a:rPr lang="ko-KR" altLang="en-US" dirty="0"/>
              <a:t>도메인 </a:t>
            </a:r>
            <a:r>
              <a:rPr lang="en-US" altLang="ko-KR" dirty="0"/>
              <a:t>2 </a:t>
            </a:r>
            <a:r>
              <a:rPr lang="ko-KR" altLang="en-US" dirty="0"/>
              <a:t>학습 후</a:t>
            </a:r>
            <a:r>
              <a:rPr lang="en-US" altLang="ko-KR" dirty="0"/>
              <a:t>:</a:t>
            </a:r>
          </a:p>
          <a:p>
            <a:r>
              <a:rPr lang="ko-KR" altLang="en-US" dirty="0"/>
              <a:t>깃털 질감</a:t>
            </a:r>
            <a:r>
              <a:rPr lang="en-US" altLang="ko-KR" dirty="0"/>
              <a:t>, </a:t>
            </a:r>
            <a:r>
              <a:rPr lang="ko-KR" altLang="en-US" dirty="0"/>
              <a:t>부리 형태</a:t>
            </a:r>
            <a:r>
              <a:rPr lang="en-US" altLang="ko-KR" dirty="0"/>
              <a:t>, </a:t>
            </a:r>
            <a:r>
              <a:rPr lang="ko-KR" altLang="en-US" dirty="0"/>
              <a:t>날개 패턴</a:t>
            </a:r>
            <a:r>
              <a:rPr lang="en-US" altLang="ko-KR" dirty="0"/>
              <a:t>, </a:t>
            </a:r>
            <a:r>
              <a:rPr lang="ko-KR" altLang="en-US" dirty="0"/>
              <a:t>색상 조합을 더 세밀하게 표현</a:t>
            </a:r>
          </a:p>
          <a:p>
            <a:r>
              <a:rPr lang="ko-KR" altLang="en-US" dirty="0"/>
              <a:t>도메인 </a:t>
            </a:r>
            <a:r>
              <a:rPr lang="en-US" altLang="ko-KR" dirty="0"/>
              <a:t>2 </a:t>
            </a:r>
            <a:r>
              <a:rPr lang="ko-KR" altLang="en-US" dirty="0"/>
              <a:t>특화 특징이 도메인 </a:t>
            </a:r>
            <a:r>
              <a:rPr lang="en-US" altLang="ko-KR" dirty="0"/>
              <a:t>1</a:t>
            </a:r>
            <a:r>
              <a:rPr lang="ko-KR" altLang="en-US" dirty="0"/>
              <a:t>에서 덜 쓰이던 방향에 형성되면 영향이 작다</a:t>
            </a:r>
            <a:r>
              <a:rPr lang="en-US" altLang="ko-KR" dirty="0"/>
              <a:t>. </a:t>
            </a:r>
            <a:r>
              <a:rPr lang="ko-KR" altLang="en-US" dirty="0"/>
              <a:t>하지만 완전히 영향이 없는 것은 아니며</a:t>
            </a:r>
            <a:r>
              <a:rPr lang="en-US" altLang="ko-KR" dirty="0"/>
              <a:t>, </a:t>
            </a:r>
            <a:r>
              <a:rPr lang="ko-KR" altLang="en-US" dirty="0"/>
              <a:t>공유된 </a:t>
            </a:r>
            <a:r>
              <a:rPr lang="en" altLang="ko-KR" dirty="0"/>
              <a:t>feature </a:t>
            </a:r>
            <a:r>
              <a:rPr lang="ko-KR" altLang="en-US" dirty="0"/>
              <a:t>방향이 크게 바뀌면 도메인 </a:t>
            </a:r>
            <a:r>
              <a:rPr lang="en-US" altLang="ko-KR" dirty="0"/>
              <a:t>1</a:t>
            </a:r>
            <a:r>
              <a:rPr lang="ko-KR" altLang="en-US" dirty="0"/>
              <a:t>도 망가질 수 있다</a:t>
            </a:r>
            <a:r>
              <a:rPr lang="en-US" altLang="ko-KR" dirty="0"/>
              <a:t>. </a:t>
            </a:r>
            <a:r>
              <a:rPr lang="en" altLang="ko-KR" dirty="0"/>
              <a:t>KLDBFA</a:t>
            </a:r>
            <a:r>
              <a:rPr lang="ko-KR" altLang="en-US" dirty="0"/>
              <a:t>는 바로 그 큰 변화를 막기 위한 장치이다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Expert transformation module</a:t>
            </a:r>
            <a:r>
              <a:rPr lang="ko-KR" altLang="en-US" dirty="0"/>
              <a:t>의 경우 해당 도메인의 </a:t>
            </a:r>
            <a:r>
              <a:rPr lang="en" altLang="ko-KR" dirty="0"/>
              <a:t>local feature manifold</a:t>
            </a:r>
            <a:r>
              <a:rPr lang="ko-KR" altLang="en-US" dirty="0"/>
              <a:t>가 어떤 분포</a:t>
            </a:r>
            <a:r>
              <a:rPr lang="en-US" altLang="ko-KR" dirty="0"/>
              <a:t>/</a:t>
            </a:r>
            <a:r>
              <a:rPr lang="ko-KR" altLang="en-US" dirty="0"/>
              <a:t>방향</a:t>
            </a:r>
            <a:r>
              <a:rPr lang="en-US" altLang="ko-KR" dirty="0"/>
              <a:t>/</a:t>
            </a:r>
            <a:r>
              <a:rPr lang="ko-KR" altLang="en-US" dirty="0"/>
              <a:t>조합으로 들어오는지를 전제로</a:t>
            </a:r>
            <a:r>
              <a:rPr lang="en-US" altLang="ko-KR" dirty="0"/>
              <a:t>, </a:t>
            </a:r>
            <a:r>
              <a:rPr lang="ko-KR" altLang="en-US" dirty="0"/>
              <a:t>그것을 분류하기 좋은 공간으로 바꾸는 변환을 학습했기 때문에 도메인 </a:t>
            </a:r>
            <a:r>
              <a:rPr lang="en-US" altLang="ko-KR" dirty="0"/>
              <a:t>1 </a:t>
            </a:r>
            <a:r>
              <a:rPr lang="en" altLang="ko-KR" dirty="0"/>
              <a:t>local manifold</a:t>
            </a:r>
            <a:r>
              <a:rPr lang="ko-KR" altLang="en-US" dirty="0" err="1"/>
              <a:t>를</a:t>
            </a:r>
            <a:r>
              <a:rPr lang="ko-KR" altLang="en-US" dirty="0"/>
              <a:t> 받는다는 전제로 변환 함수를 학습한다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" altLang="ko-KR" dirty="0"/>
              <a:t>Expert transformation module</a:t>
            </a:r>
            <a:r>
              <a:rPr lang="ko-KR" altLang="en-US" dirty="0"/>
              <a:t>은 그 조합을 해당 도메인 </a:t>
            </a:r>
            <a:r>
              <a:rPr lang="en" altLang="ko-KR" dirty="0"/>
              <a:t>classification</a:t>
            </a:r>
            <a:r>
              <a:rPr lang="ko-KR" altLang="en-US" dirty="0" err="1"/>
              <a:t>에</a:t>
            </a:r>
            <a:r>
              <a:rPr lang="ko-KR" altLang="en-US" dirty="0"/>
              <a:t> 맞게 재조합</a:t>
            </a:r>
            <a:r>
              <a:rPr lang="en-US" altLang="ko-KR" dirty="0"/>
              <a:t>·</a:t>
            </a:r>
            <a:r>
              <a:rPr lang="ko-KR" altLang="en-US" dirty="0"/>
              <a:t>공간 변환하는 역할</a:t>
            </a:r>
          </a:p>
          <a:p>
            <a:r>
              <a:rPr lang="en" altLang="ko-KR" dirty="0"/>
              <a:t>Expert transformation module</a:t>
            </a:r>
            <a:r>
              <a:rPr lang="ko-KR" altLang="en-US" dirty="0"/>
              <a:t>은 각 도메인의 </a:t>
            </a:r>
            <a:r>
              <a:rPr lang="en" altLang="ko-KR" dirty="0"/>
              <a:t>local manifold</a:t>
            </a:r>
            <a:r>
              <a:rPr lang="ko-KR" altLang="en-US" dirty="0" err="1"/>
              <a:t>를</a:t>
            </a:r>
            <a:r>
              <a:rPr lang="ko-KR" altLang="en-US" dirty="0"/>
              <a:t> 명시적으로 저장하는 것은 아니지만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 </a:t>
            </a:r>
            <a:r>
              <a:rPr lang="en" altLang="ko-KR" dirty="0"/>
              <a:t>manifold</a:t>
            </a:r>
            <a:r>
              <a:rPr lang="ko-KR" altLang="en-US" dirty="0" err="1"/>
              <a:t>를</a:t>
            </a:r>
            <a:r>
              <a:rPr lang="ko-KR" altLang="en-US" dirty="0"/>
              <a:t> 읽고 분류하기 좋은 공간으로 바꾸는 변환을 학습한다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[</a:t>
            </a:r>
            <a:r>
              <a:rPr lang="ko-KR" altLang="en-US" dirty="0"/>
              <a:t>최종 정리</a:t>
            </a:r>
            <a:r>
              <a:rPr lang="en-US" altLang="ko-KR" dirty="0"/>
              <a:t>]</a:t>
            </a:r>
          </a:p>
          <a:p>
            <a:r>
              <a:rPr lang="en" altLang="ko-KR" dirty="0"/>
              <a:t>Local Backbone</a:t>
            </a:r>
            <a:r>
              <a:rPr lang="ko-KR" altLang="en-US" dirty="0"/>
              <a:t>은 도메인 </a:t>
            </a:r>
            <a:r>
              <a:rPr lang="en-US" altLang="ko-KR" dirty="0"/>
              <a:t>1 </a:t>
            </a:r>
            <a:r>
              <a:rPr lang="ko-KR" altLang="en-US" dirty="0"/>
              <a:t>학습으로 얻은 표현 문법을 유지한 채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도메인 </a:t>
            </a:r>
            <a:r>
              <a:rPr lang="en-US" altLang="ko-KR" dirty="0"/>
              <a:t>2</a:t>
            </a:r>
            <a:r>
              <a:rPr lang="ko-KR" altLang="en-US" dirty="0" err="1"/>
              <a:t>를</a:t>
            </a:r>
            <a:r>
              <a:rPr lang="ko-KR" altLang="en-US" dirty="0"/>
              <a:t> 구분하는 데 필요한 일부 </a:t>
            </a:r>
            <a:r>
              <a:rPr lang="en" altLang="ko-KR" dirty="0"/>
              <a:t>feature </a:t>
            </a:r>
            <a:r>
              <a:rPr lang="ko-KR" altLang="en-US" dirty="0"/>
              <a:t>방향을 더 세밀하게 조정한다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조정이 도메인 </a:t>
            </a:r>
            <a:r>
              <a:rPr lang="en-US" altLang="ko-KR" dirty="0"/>
              <a:t>1 </a:t>
            </a:r>
            <a:r>
              <a:rPr lang="en" altLang="ko-KR" dirty="0"/>
              <a:t>Expert</a:t>
            </a:r>
            <a:r>
              <a:rPr lang="ko-KR" altLang="en-US" dirty="0"/>
              <a:t>가 중요하게 쓰지 않던 방향에서 일어나면 도메인 </a:t>
            </a:r>
            <a:r>
              <a:rPr lang="en-US" altLang="ko-KR" dirty="0"/>
              <a:t>1</a:t>
            </a:r>
            <a:r>
              <a:rPr lang="ko-KR" altLang="en-US" dirty="0" err="1"/>
              <a:t>에</a:t>
            </a:r>
            <a:r>
              <a:rPr lang="ko-KR" altLang="en-US" dirty="0"/>
              <a:t> 영향이 작다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공유 </a:t>
            </a:r>
            <a:r>
              <a:rPr lang="en" altLang="ko-KR" dirty="0"/>
              <a:t>backbone</a:t>
            </a:r>
            <a:r>
              <a:rPr lang="ko-KR" altLang="en-US" dirty="0"/>
              <a:t>이므로 영향이 완전히 없지는 않고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도메인 </a:t>
            </a:r>
            <a:r>
              <a:rPr lang="en-US" altLang="ko-KR" dirty="0"/>
              <a:t>1</a:t>
            </a:r>
            <a:r>
              <a:rPr lang="ko-KR" altLang="en-US" dirty="0"/>
              <a:t>이 중요하게 쓰던 방향까지 크게 바뀌면 </a:t>
            </a:r>
            <a:r>
              <a:rPr lang="en" altLang="ko-KR" dirty="0"/>
              <a:t>forgetting</a:t>
            </a:r>
            <a:r>
              <a:rPr lang="ko-KR" altLang="en-US" dirty="0"/>
              <a:t>이 생긴다</a:t>
            </a:r>
            <a:r>
              <a:rPr lang="en-US" altLang="ko-KR" dirty="0"/>
              <a:t>.</a:t>
            </a:r>
          </a:p>
          <a:p>
            <a:r>
              <a:rPr lang="en" altLang="ko-KR" dirty="0"/>
              <a:t>KLDBFA</a:t>
            </a:r>
            <a:r>
              <a:rPr lang="ko-KR" altLang="en-US" dirty="0"/>
              <a:t>는 그런 큰 변화를 막아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기존 도메인의 </a:t>
            </a:r>
            <a:r>
              <a:rPr lang="en" altLang="ko-KR" dirty="0"/>
              <a:t>manifold </a:t>
            </a:r>
            <a:r>
              <a:rPr lang="ko-KR" altLang="en-US" dirty="0"/>
              <a:t>구조는 </a:t>
            </a:r>
            <a:r>
              <a:rPr lang="en" altLang="ko-KR" dirty="0"/>
              <a:t>Expert</a:t>
            </a:r>
            <a:r>
              <a:rPr lang="ko-KR" altLang="en-US" dirty="0"/>
              <a:t>가 읽을 수 있을 정도로 유지하고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새 도메인 </a:t>
            </a:r>
            <a:r>
              <a:rPr lang="en" altLang="ko-KR" dirty="0"/>
              <a:t>manifold</a:t>
            </a:r>
            <a:r>
              <a:rPr lang="ko-KR" altLang="en-US" dirty="0"/>
              <a:t>는 </a:t>
            </a:r>
            <a:r>
              <a:rPr lang="en" altLang="ko-KR" dirty="0"/>
              <a:t>Expert 2</a:t>
            </a:r>
            <a:r>
              <a:rPr lang="ko-KR" altLang="en-US" dirty="0"/>
              <a:t>가 분류할 수 있도록 형성되게 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DC1617-1B2F-4748-1107-526827A62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32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1E8DD-BDC6-A37E-0B94-F74E52AD4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4C4450-E4F0-77FA-03B9-5485F8BFA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326F5EC-3271-D7BD-2DA8-C224F2330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하나의 이미지가 들어왔을 때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글로벌 백본과 로컬 백본이 똑같은 특징만 뽑아낸다면 의미가 없기 때문에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글로벌 백본은 모든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task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를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아우르는 일반적인 특징을 뽑아야 하고 로컬 백본은 현재 태스크에 특화된 지역적인 특징을 뽑아야 하도록 학습해야 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두 백본이 내뱉는 특징 벡터가 서로 통계적으로 완전히 독립이어야 정보의 중복이 사라지며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이는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HSIC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값이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0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되는 것을 의미한다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전역 백본에서 추출한 특징을 무한 차원 공간으로 매핑한 후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해당 무한 차원 공간 내의 평균값에서 얼마나 벗어나는지 계산합니다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로컬 백본도 동일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</a:p>
          <a:p>
            <a:pPr algn="l"/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글로벌 백본이 만들어낸 무한차원의 모든 패턴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과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로컬 백본이 만들어낸 무한차원의 모든 패턴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을 하나도 빠짐없이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1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대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1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로 전부 엮어서 곱해서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두 백본이 아주 복잡하게 꼬인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비선형적인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관계까지도 파악 가능</a:t>
            </a:r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768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차원에서 공분산을 구하게 되면 단순한 선형 조합으로만 관계를 파악하게 되는데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예를 들어 로컬 백본이 글로벌 백본의 특징을 교묘하게 제곱해서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Y = X^2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형태로 특징을 뽑아내고 있다면 두 백본은 완벽하게 똑같은 정보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의존성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를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공유하고 있는 셈이지만 일반적인 공분산 공식은 두 변수가 비례해서 증가하거나 감수하는 직선 관계만 잡아내기 때문에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U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자형 곡선 관계를 가지면 수학적으로 일반 공분산 값은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0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나와 둘이 서로 완전히 독립적이라는 오해를 하게 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여전히 로컬 백본이 글로벌 백본의 특징들을 이리저리 비선형적으로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예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: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시그모이드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제곱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복잡한 다항식 등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꼬아서 조합하면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일반 공분산 행렬은 이 교묘한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'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비선형적 겹침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'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을 전혀 눈치채지 못한다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이래서 매핑 함수를 써서 무한차원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RKHS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로 보내야 하는데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무한 차원 공간으로 뻥튀기를 하면 원래 공간에서의 복잡한 비선형 관계가 무한차원 공간에서는 아주 단순한 선형 관계로 펴지기 때문에 숨어있던 모든 의존성을 공분산 연산자가 완벽하게 찾을 수 있다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endParaRPr lang="ko-KR" altLang="en-US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하지만 현실적으로 무한대의 차원을 컴퓨터로 계산하는 것은 물리적으로 </a:t>
            </a:r>
            <a:r>
              <a:rPr lang="ko-KR" altLang="en-US" b="1" i="0" dirty="0">
                <a:solidFill>
                  <a:srgbClr val="E3E3E3"/>
                </a:solidFill>
                <a:effectLst/>
                <a:latin typeface="Google Sans Flex"/>
              </a:rPr>
              <a:t>불가능</a:t>
            </a:r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728E38C-B453-BEC2-C368-2047F8C8C5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5410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C5D30-5512-2B16-1FE1-4B7B33A5B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3EDCB4F-251D-CF29-06C9-BFF25CA193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C412D6F-2BD5-6D4C-14B0-38F3CBB75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이래서 우리는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kernel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트릭을 사용하는데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무한차원으로 보낸 두 벡터의 내적을 구하기 위해 굳이 무한 차원으로 갈 필요 없이 그냥 원래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768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차원에 있는 두 벡터를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kernel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함수에 집어넣기만 하면 완벽히 똑같은 결과가 나온다는 수학적 증명을 이용한 것이다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</a:t>
            </a:r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kernel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함수를 사용하면 무한 차원으로 보낸 두 점의 내적과 완벽하게 동일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!!</a:t>
            </a:r>
          </a:p>
          <a:p>
            <a:pPr algn="l"/>
            <a:r>
              <a:rPr lang="ko-KR" altLang="en-US" dirty="0"/>
              <a:t>이때 </a:t>
            </a:r>
            <a:r>
              <a:rPr lang="en-US" altLang="ko-KR" dirty="0"/>
              <a:t>"</a:t>
            </a:r>
            <a:r>
              <a:rPr lang="ko-KR" altLang="en-US" dirty="0"/>
              <a:t>데이터 간의 관계</a:t>
            </a:r>
            <a:r>
              <a:rPr lang="en-US" altLang="ko-KR" dirty="0"/>
              <a:t>(</a:t>
            </a:r>
            <a:r>
              <a:rPr lang="ko-KR" altLang="en-US" dirty="0"/>
              <a:t>유사도</a:t>
            </a:r>
            <a:r>
              <a:rPr lang="en-US" altLang="ko-KR" dirty="0"/>
              <a:t>)</a:t>
            </a:r>
            <a:r>
              <a:rPr lang="ko-KR" altLang="en-US" dirty="0" err="1"/>
              <a:t>를</a:t>
            </a:r>
            <a:r>
              <a:rPr lang="ko-KR" altLang="en-US" dirty="0"/>
              <a:t> 두 백본이 얼마나 다르게 해석하는가</a:t>
            </a:r>
            <a:r>
              <a:rPr lang="en-US" altLang="ko-KR" dirty="0"/>
              <a:t>?"</a:t>
            </a:r>
            <a:r>
              <a:rPr lang="ko-KR" altLang="en-US" dirty="0" err="1"/>
              <a:t>를</a:t>
            </a:r>
            <a:r>
              <a:rPr lang="ko-KR" altLang="en-US" dirty="0"/>
              <a:t> 평가하여 지식의 중복을 막기 위해서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한 번에 </a:t>
            </a:r>
            <a:r>
              <a:rPr lang="ko-KR" altLang="en-US" b="1" i="0" dirty="0">
                <a:solidFill>
                  <a:srgbClr val="E3E3E3"/>
                </a:solidFill>
                <a:effectLst/>
                <a:latin typeface="Google Sans Flex"/>
              </a:rPr>
              <a:t>서로 다른 두 개의 이미지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를 무작위로 뽑아서 두 백본에게 동시에 던진다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Joint Expectation Term: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만약 두 백본이 짬짜미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의존성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를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하고 있다면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$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k$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가 클 때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$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l$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도 크고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$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k$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가 작을 때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$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l$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도 작을 것입니다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큰 것끼리 곱해지므로 이 항의 전체 값은 폭발적으로 </a:t>
            </a:r>
            <a:r>
              <a:rPr lang="ko-KR" altLang="en-US" b="1" i="0" dirty="0">
                <a:solidFill>
                  <a:srgbClr val="E3E3E3"/>
                </a:solidFill>
                <a:effectLst/>
                <a:latin typeface="Google Sans Flex"/>
              </a:rPr>
              <a:t>커지게 된다</a:t>
            </a:r>
            <a:r>
              <a:rPr lang="en-US" altLang="ko-KR" b="1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r>
              <a:rPr lang="en-US" altLang="ko-KR" b="1" i="0" dirty="0">
                <a:solidFill>
                  <a:srgbClr val="E3E3E3"/>
                </a:solidFill>
                <a:effectLst/>
                <a:latin typeface="Google Sans Flex"/>
              </a:rPr>
              <a:t>Product of Marginal Expectations Term: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두 백본이 만약 완벽하게 남남이라면 결합 기대치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(①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항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가 딱 이 정도 값이 나와야 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는 가이드라인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기준점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을 제시</a:t>
            </a:r>
            <a:endParaRPr lang="en-US" altLang="ko-KR" b="1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Cross-Expectation Term: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앞서 식을 제곱했을 때 튀어나오는 중앙의 교차 항으로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①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항과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②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항 사이의 복잡한 통계적 오차를 정밀하게 깎아내어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최종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HSIC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값이 항상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0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이상이 되도록 영점을 맞춰주는 수학적 보정 장치</a:t>
            </a:r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HSIC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수식을 손실 함수에 넣고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0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으로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만든다는 것은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결국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첫 번째 항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결합 기대치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의 값이 두 번째 항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주변 기대치 곱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과 동일해지도록 강제하는 것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으로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로컬 백본과 글로벌 백본은 서로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네가 보는 특징 말고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난 완전히 다른 새로운 특징을 찾아낼 거야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!"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라고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경쟁하며 모델 전체의 정보량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표현력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을 극대화하게 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 </a:t>
            </a:r>
          </a:p>
          <a:p>
            <a:pPr algn="l"/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글로벌 백본의 의견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($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k$): $k(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z_g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z'_g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)$</a:t>
            </a:r>
          </a:p>
          <a:p>
            <a:pPr algn="l"/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내가 볼 때 이미지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A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와 이미지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B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는 전체적인 윤곽선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글로벌 특징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꽤 비슷해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!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점수는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0.8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점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!"</a:t>
            </a: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로컬 백본의 의견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($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l$): $l(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z_l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z'_l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)$</a:t>
            </a:r>
          </a:p>
          <a:p>
            <a:pPr algn="l"/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"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내가 볼 때 이미지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A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와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B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는 털의 질감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로컬 특징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완전히 달라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!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점수는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0.1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점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!"</a:t>
            </a: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두 점수를 곱한 것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($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 \times l$)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바로 앞서 설명해 드린 수식의 결합 기대치 항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($\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mathbb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{E}[k \</a:t>
            </a:r>
            <a:r>
              <a:rPr lang="en" altLang="ko-KR" b="0" i="0" dirty="0" err="1">
                <a:solidFill>
                  <a:srgbClr val="E3E3E3"/>
                </a:solidFill>
                <a:effectLst/>
                <a:latin typeface="Google Sans Flex"/>
              </a:rPr>
              <a:t>cdot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 l]$)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입니다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-&gt;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만약 두 백본이 서로 다른 두 이미지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A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와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B)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를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보고도 항상 비슷한 점수를 낸다면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예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: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둘 다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0.8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점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두 백본은 완전히 똑같은 기준으로 세상을 보고 있다는 뜻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의존성 높음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됩니다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반대로 위 예시처럼 한쪽은 비슷하다고 하는데 한쪽은 다르다고 한다면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(0.8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점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vs 0.1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점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),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두 백본은 서로 완전히 다른 관점의 특징을 잘 뽑아내고 있다는 뜻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(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독립성 높음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)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이 됩니다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algn="l"/>
            <a:endParaRPr lang="en-US" altLang="ko-KR" b="0" i="0" dirty="0">
              <a:solidFill>
                <a:srgbClr val="E3E3E3"/>
              </a:solidFill>
              <a:effectLst/>
              <a:latin typeface="Google Sans Flex"/>
            </a:endParaRPr>
          </a:p>
          <a:p>
            <a:pPr algn="l"/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[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추가 설명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]</a:t>
            </a:r>
          </a:p>
          <a:p>
            <a:pPr algn="l"/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무한 차원의 개별 좌표를 몰라도 두 데이터 사이의 내적 값만 알면 공분산을 계산할 수 있기 때문에 특정한 조건을 만족하는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kernel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함수를 사용하면 무한 차원으로 보낸 두 점의 내적과 완벽하게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독같다는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것이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증명되어있다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그러니까 무한 차원으로 보내는 매핑 함수의 정확한 수식 형태를 구할 필요가 없으며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,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kernel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함수를 사용해 원래 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768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차원에서의 거리만 계산한 후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kernel 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함수의 결과 값이 곧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RKHS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라는 무한 차원 비선형 공간으로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매핑된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두 특징의 </a:t>
            </a:r>
            <a:r>
              <a:rPr lang="ko-KR" altLang="en-US" b="0" i="0" dirty="0" err="1">
                <a:solidFill>
                  <a:srgbClr val="E3E3E3"/>
                </a:solidFill>
                <a:effectLst/>
                <a:latin typeface="Google Sans Flex"/>
              </a:rPr>
              <a:t>내적값과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 수학적으로 완벽히 동일하다는 </a:t>
            </a:r>
            <a:r>
              <a:rPr lang="en" altLang="ko-KR" b="0" i="0" dirty="0">
                <a:solidFill>
                  <a:srgbClr val="E3E3E3"/>
                </a:solidFill>
                <a:effectLst/>
                <a:latin typeface="Google Sans Flex"/>
              </a:rPr>
              <a:t>kernel trick</a:t>
            </a:r>
            <a:r>
              <a:rPr lang="ko-KR" altLang="en-US" b="0" i="0" dirty="0">
                <a:solidFill>
                  <a:srgbClr val="E3E3E3"/>
                </a:solidFill>
                <a:effectLst/>
                <a:latin typeface="Google Sans Flex"/>
              </a:rPr>
              <a:t>을 이용해 교차 공분산을 구한다</a:t>
            </a:r>
            <a:r>
              <a:rPr lang="en-US" altLang="ko-KR" b="0" i="0" dirty="0">
                <a:solidFill>
                  <a:srgbClr val="E3E3E3"/>
                </a:solidFill>
                <a:effectLst/>
                <a:latin typeface="Google Sans Flex"/>
              </a:rPr>
              <a:t>.</a:t>
            </a:r>
          </a:p>
          <a:p>
            <a:endParaRPr lang="en-US" altLang="ko-KR" b="0" i="0" dirty="0">
              <a:solidFill>
                <a:srgbClr val="000000"/>
              </a:solidFill>
              <a:effectLst/>
              <a:latin typeface="not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1F7CD6-E55A-0662-3204-F6E455601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F2196-B487-4C1E-8CF2-8AA78E9BE41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38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240968-E538-32AE-19A3-60C1A7A93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466A204-ABB9-D889-1489-E509722C7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B02C77B-3978-F2A1-C3F7-3B67098A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A3D4-2385-4C85-96FE-643F2095F8A7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A0AB7C-1E84-0C55-6A80-744A28BAB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B86B88-74B4-0722-8060-18D854F73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1400" y="6524625"/>
            <a:ext cx="2743200" cy="365125"/>
          </a:xfrm>
        </p:spPr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94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DB2C43-430C-FAD1-A6E6-9FCFF0E0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148BD38-37BD-FAE0-6269-2DF23638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761C60-8881-423B-1214-A028FAF2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6CBF-C49B-4070-9926-33412580A32A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371248-A4D4-299E-3ECD-FD15AB28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4F8106-CFCA-738F-82AA-33CC2833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13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7A21342-21B2-2256-9FB7-8FCE4DB2B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92A6D8-EC33-3576-B199-194B073F6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179692-DF87-57E8-A6B2-42FA43BC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4520-10ED-410D-B77F-A934AE00BB59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73963-AB8E-F4B9-EAB5-2FB64BC6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613971-B914-DC0A-9CCB-A018172A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81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8F1596-096E-1488-C2C9-91C9E6CDE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365E19-57B2-59C8-21D1-1766B5EE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DE48EA-FA45-B4D0-9394-A964A4EF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FE3FE0-0B6C-72B9-ED34-FB7C7F0E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BAA2F04-1B16-BA6C-FFF0-BD3DAE0B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55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851A0B-3AE7-31D7-8729-6A40C90E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46FCBB-E6DF-37C0-EE5A-068EE4471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473AD4-A44C-53D1-3F05-C63F4E88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2D1D49-C5C6-0F0B-98C6-C14AC827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DA5791-3214-E0C4-6ED9-23912C76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828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59C68-BB73-66F8-C79B-C4681D9F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289DE4-D7ED-C46C-043A-3A8554FBF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1EB364-2718-450F-4E2D-3883BC58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BA0AF3-962E-B6A8-5FF7-45A4C79A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22ADAD0-959C-C867-43AF-724DC0FD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31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3786C3-5E0A-8BD2-BD76-FEDA68C8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E39D75-DE8E-2CA8-2755-FD8015433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681559-3049-BF2B-88E6-B9172B252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6F674F-92EB-B0E5-55D3-D447F04F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547AC5-E8EC-38CB-E142-C2ED03ECA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FFB5330-D9E9-9951-EBF3-59437B4D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104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C53F0F-B73B-EBD3-0583-2F992781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33E4E61-28FA-E3A5-3F09-8A69FBE8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F9AFDC-6ACE-0FA2-6ACD-8EBE3AA69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BB6BC0A-C4AA-CF0B-85CA-5E71D04B4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61232B-6782-9409-6C8F-398E0F8D6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60C7968-2EC5-87BF-F971-57E0B29D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6394523-2B05-F638-E65C-793BAACB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824A4DE-065C-7618-0F12-EF16D4F19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08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7D56DD-FAF7-95FE-5070-A1E61ADF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70A8654-D657-D645-9BD3-D06DA52E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2ADF66-4A63-9FA6-1827-2F8DCEBE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AB6AD78-6248-187E-933B-5DFE6990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6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D088F1D-6BD9-D7DB-3708-D07B4C53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9ED1327-A0E1-66E0-9446-874708E5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6E64FB-8ED4-5C5F-3DDD-865186DB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80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4C434F-E24B-2150-6D6D-35007AAC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2D18A4-343A-CB40-B4FF-DC433463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241835E-78B2-A603-2622-C590207A17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05AC6A3-ACBB-D09B-3C78-5DB5ED40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23C1CF-832A-E7A0-0080-3C1EA4E3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5605C0-7ABD-CC57-465D-DE6AB381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82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41FCD-D25F-E267-1D9B-E06E4751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5B05272-F5AA-1A32-56C0-A38BFDA59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4D1D8A3-9FD2-6325-F5B5-E1190E7C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8CE4-5D67-4BE6-87E1-5E96C0BD7F26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DA97A1-C843-7720-0268-68E6D4B3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368CF6B-78DD-944A-CA9A-B102C01C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1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B7F584-4261-2065-4478-C6468668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CADDB19-572E-5F12-AC5C-099DA89E10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758DBE-4E7E-B4FF-DA90-B09E7BC96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ACB42C-A6F3-C6AF-C8EC-5CBC2320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23BCC3-429A-0EC3-8C84-532BCDF5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8B5ECBC-FAA5-33C5-E8AB-2A9BE991A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74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16711B-FB12-AB6F-3B13-E27506C9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3A9274D-A01A-7EAA-6653-65270CD32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8F20C3-9D26-B47A-D2F2-E66C84D0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0AFAAC-FF3D-A1BB-CDC4-76DBD87F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B91F59-34C5-0D40-EC86-2795E623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558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946A476-3EEF-1254-2AD4-A3E93CC2B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E4D2B0-093A-EE77-4C9C-D7F0D0B1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D05CA5-5E0A-7AB1-7F51-4EDEBD29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823243-1333-BC92-42C4-2374A019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316C48-4A07-5CE2-F454-D262D9C1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06C9-31D7-4D02-BBC7-D0F283011E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652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52CD48-449F-81FF-FE91-36C8C8D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50668C-7D3A-1F96-7A17-BB2F0C6B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B12651-2250-F869-F7AB-E689C3E7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0889-466D-455E-826B-780092A94763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F07441-124C-3C55-3CB1-7D345EE2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0FE96-ECBE-AA71-F5CC-DC89C704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08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EAF4E3-FFA7-F1E8-3448-6FEE2790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99A93B-5746-D7E4-64C6-EB5C1B685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559427-D163-89EA-F5B8-0D6034C39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1EB0F5-000F-EAC1-B911-F1773EFB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57D5-08C7-46BB-8661-37235BDF5CB6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B5E4B0-D0BF-C2B1-6BF7-413A48A6E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EBCE481-717B-B177-7BE4-CDC7449B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73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DB2EAA-F8BD-5692-BD9C-E17881EF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C267E0-9A99-60BC-AFB7-3AA3B5620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0C7E5B-3B36-FEF3-F89B-C228B47E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98AAC4B-CB1A-645C-8543-FBE01DF64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D330C47-9027-5678-74F0-3A6D60F89B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8DF5860-0AE5-647C-0F5F-3BF01C30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9D8C-79D4-4AA5-AACC-4ADBC900D34A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27C09F2-2D55-8537-AD66-46990F4A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A7D934A-C961-B010-3B4A-B2CE555F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50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4FEAEF-7300-A0B6-4361-1820DD8A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434CC84-5379-91BD-ED1C-113782F2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8447-CA31-4796-89FB-9E7FD60481A8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8E7BF3-1FBE-DFCA-DA23-68E5C9A7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7513F16-5638-B3AD-769F-4F8CE154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38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8A60EA4-A42A-DAF4-9885-93D9E16E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63A3-3132-4A1F-8CE8-F1731C70E6A5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5814F8-5EDB-B389-CE84-8AC969F5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F6F01C6-D7DB-B0A5-6BC3-8AA292F3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0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B2E434-C9A5-693B-F811-E257806D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2441C3-EFFA-E17F-C459-4FB88772F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8F2C4C-5A18-98C1-538C-A8066EF40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F45D70-D585-01FA-22EC-A264D325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854-8FEA-4480-AD37-FC7C793FE377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70EAE2-682C-DF73-E569-9ADE96D6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3A3F45-D088-8EE1-1863-0911919E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21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859646-D8AE-3C85-0F25-8ABB2F1E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1E30B2-32B3-1B7F-94B5-643CC2FC9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37C3D8-03D5-946B-1E3B-6D64EA056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94ABEA-FE3A-34A1-9553-CA5EB038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FCE1-F5B3-40E3-A751-13365011555A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5C375F-BCEB-E5E0-4EE5-72282E03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F4B167-04F4-9B8E-936F-941672EE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784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F928EC7-9E53-FB00-EB56-7810DD6D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4DA34A-920A-BC80-4F19-B4FE12BAC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99DB6A-1C35-4B47-998B-77A124DA9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E775D-B68E-441B-994A-F2F53D7741C1}" type="datetime1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672621-6EF0-71FF-2DC9-76C980F097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01801F-E92F-EB25-4DD8-8F0B55CD2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74C8A-071C-4629-96AC-F4074BCBC8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783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4D90AB-5596-0B69-1168-9AB46CB9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F8D4E9-9961-AD26-BCC0-DDDAADCC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C912765-7A78-2ED0-902C-37F4CF5AD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D2C5B-04FB-4759-95A7-12517949880A}" type="datetimeFigureOut">
              <a:rPr lang="ko-KR" altLang="en-US" smtClean="0"/>
              <a:t>2026. 5. 21.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DE3D6F-1219-5374-0CF1-E256974C8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0E28D1-05E6-3151-78F8-DAF961F4D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x</a:t>
            </a:r>
            <a:fld id="{C30F06C9-31D7-4D02-BBC7-D0F283011E5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83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BCBBEBB-E0C6-B33F-1D20-AC70F10DC10F}"/>
              </a:ext>
            </a:extLst>
          </p:cNvPr>
          <p:cNvSpPr/>
          <p:nvPr/>
        </p:nvSpPr>
        <p:spPr>
          <a:xfrm>
            <a:off x="0" y="0"/>
            <a:ext cx="564776" cy="6858000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60667C-7322-ED3B-A3E7-71640CA96BC2}"/>
              </a:ext>
            </a:extLst>
          </p:cNvPr>
          <p:cNvSpPr/>
          <p:nvPr/>
        </p:nvSpPr>
        <p:spPr>
          <a:xfrm>
            <a:off x="0" y="0"/>
            <a:ext cx="564776" cy="932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4BDE3-7F03-A4CB-0524-CF612A467811}"/>
              </a:ext>
            </a:extLst>
          </p:cNvPr>
          <p:cNvSpPr txBox="1"/>
          <p:nvPr/>
        </p:nvSpPr>
        <p:spPr>
          <a:xfrm>
            <a:off x="1155403" y="2028572"/>
            <a:ext cx="9208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Learning Expandable and Adaptable Representations for Continual Learning</a:t>
            </a:r>
            <a:endParaRPr lang="ko-KR" altLang="en-US" sz="36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D7248-D202-9BA6-9C1E-3062B94A6C9C}"/>
              </a:ext>
            </a:extLst>
          </p:cNvPr>
          <p:cNvSpPr txBox="1"/>
          <p:nvPr/>
        </p:nvSpPr>
        <p:spPr>
          <a:xfrm>
            <a:off x="1155403" y="3342107"/>
            <a:ext cx="2736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Ruilong</a:t>
            </a:r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Yu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2D6B9-6FAC-C47E-04A6-3B8F0975E81D}"/>
              </a:ext>
            </a:extLst>
          </p:cNvPr>
          <p:cNvSpPr txBox="1"/>
          <p:nvPr/>
        </p:nvSpPr>
        <p:spPr>
          <a:xfrm rot="5400000">
            <a:off x="9852434" y="3044280"/>
            <a:ext cx="25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2026.05.21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E5D3A1C2-4B85-6FD6-8DF7-79B2A6A7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75" y="532183"/>
            <a:ext cx="1789018" cy="5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DECD3C-84DE-49B0-829E-AC3AB3A14508}"/>
              </a:ext>
            </a:extLst>
          </p:cNvPr>
          <p:cNvSpPr txBox="1"/>
          <p:nvPr/>
        </p:nvSpPr>
        <p:spPr>
          <a:xfrm>
            <a:off x="8714915" y="5711687"/>
            <a:ext cx="259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BrainLAB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</a:t>
            </a:r>
          </a:p>
          <a:p>
            <a:pPr algn="r"/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컴퓨터공학과 김지윤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5234440-7244-18FC-42D3-08F5DE778894}"/>
              </a:ext>
            </a:extLst>
          </p:cNvPr>
          <p:cNvGrpSpPr/>
          <p:nvPr/>
        </p:nvGrpSpPr>
        <p:grpSpPr>
          <a:xfrm>
            <a:off x="2629543" y="532183"/>
            <a:ext cx="1789018" cy="569233"/>
            <a:chOff x="2467543" y="222461"/>
            <a:chExt cx="1561077" cy="499635"/>
          </a:xfrm>
        </p:grpSpPr>
        <p:pic>
          <p:nvPicPr>
            <p:cNvPr id="1036" name="Picture 12" descr="서울과학기술대학교 - 대학소개 - 대학상징 - 로고 및 UI - 시그니춰">
              <a:extLst>
                <a:ext uri="{FF2B5EF4-FFF2-40B4-BE49-F238E27FC236}">
                  <a16:creationId xmlns:a16="http://schemas.microsoft.com/office/drawing/2014/main" id="{8879128B-0AB6-20B9-D272-8AB547A85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7" t="56824" r="53898" b="6017"/>
            <a:stretch>
              <a:fillRect/>
            </a:stretch>
          </p:blipFill>
          <p:spPr bwMode="auto">
            <a:xfrm>
              <a:off x="2996600" y="222461"/>
              <a:ext cx="1032020" cy="48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서울과학기술대학교 - 위키원">
              <a:extLst>
                <a:ext uri="{FF2B5EF4-FFF2-40B4-BE49-F238E27FC236}">
                  <a16:creationId xmlns:a16="http://schemas.microsoft.com/office/drawing/2014/main" id="{E3CCFB08-D9F1-3FFD-A5E0-172FB0949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543" y="222461"/>
              <a:ext cx="499635" cy="49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3D76930-B1E2-4F29-C73B-04DA42EDD9D6}"/>
              </a:ext>
            </a:extLst>
          </p:cNvPr>
          <p:cNvSpPr/>
          <p:nvPr/>
        </p:nvSpPr>
        <p:spPr>
          <a:xfrm>
            <a:off x="10475893" y="751385"/>
            <a:ext cx="180000" cy="180944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5E97528-316F-BA73-B82A-E9040DC09A4D}"/>
              </a:ext>
            </a:extLst>
          </p:cNvPr>
          <p:cNvSpPr/>
          <p:nvPr/>
        </p:nvSpPr>
        <p:spPr>
          <a:xfrm>
            <a:off x="11047393" y="751385"/>
            <a:ext cx="180000" cy="180944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2129F5A-3190-845B-C0FB-42BA10DBDD49}"/>
              </a:ext>
            </a:extLst>
          </p:cNvPr>
          <p:cNvSpPr/>
          <p:nvPr/>
        </p:nvSpPr>
        <p:spPr>
          <a:xfrm>
            <a:off x="10761643" y="751370"/>
            <a:ext cx="180000" cy="180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F20853D-9DA6-B353-39C5-64FABDCADBA2}"/>
              </a:ext>
            </a:extLst>
          </p:cNvPr>
          <p:cNvSpPr/>
          <p:nvPr/>
        </p:nvSpPr>
        <p:spPr>
          <a:xfrm>
            <a:off x="1246167" y="3886200"/>
            <a:ext cx="686219" cy="131369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A6A119F-CE12-044C-3D51-BEF5B53508CB}"/>
              </a:ext>
            </a:extLst>
          </p:cNvPr>
          <p:cNvSpPr/>
          <p:nvPr/>
        </p:nvSpPr>
        <p:spPr>
          <a:xfrm>
            <a:off x="2339601" y="3886200"/>
            <a:ext cx="2382418" cy="131369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E653AC0-434B-0A8B-FE76-6835925B973B}"/>
              </a:ext>
            </a:extLst>
          </p:cNvPr>
          <p:cNvSpPr/>
          <p:nvPr/>
        </p:nvSpPr>
        <p:spPr>
          <a:xfrm>
            <a:off x="1932386" y="3886185"/>
            <a:ext cx="407215" cy="131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041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7387D-71BA-DE89-DD9A-FCCDCFDC4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71739A2-EC0A-0332-5DEB-2689EF2BDB80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Proposed Method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4D43E40-08E9-C3ED-E65A-43C4A15B1089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28756D4-06CD-5C69-490E-12627269AE56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06B3277-40B7-E307-922C-D5DF1CE10CE6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2FDB4-98B2-3BC7-6C80-9E03F890062E}"/>
              </a:ext>
            </a:extLst>
          </p:cNvPr>
          <p:cNvSpPr txBox="1"/>
          <p:nvPr/>
        </p:nvSpPr>
        <p:spPr>
          <a:xfrm>
            <a:off x="354576" y="1702185"/>
            <a:ext cx="11453249" cy="135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1. Collaborative Backbone Initialization and the Third Backbone</a:t>
            </a:r>
          </a:p>
          <a:p>
            <a:pPr>
              <a:lnSpc>
                <a:spcPct val="150000"/>
              </a:lnSpc>
            </a:pP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Global and Local backbones are designed to capture distinct feature representations.</a:t>
            </a:r>
          </a:p>
          <a:p>
            <a:pPr>
              <a:lnSpc>
                <a:spcPct val="150000"/>
              </a:lnSpc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2D375-29D9-297D-108F-E5624BC36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49CC7C-CB22-0919-4521-71C937857B69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7361E-303E-6961-AB00-90FA7CBB421B}"/>
              </a:ext>
            </a:extLst>
          </p:cNvPr>
          <p:cNvSpPr txBox="1"/>
          <p:nvPr/>
        </p:nvSpPr>
        <p:spPr>
          <a:xfrm>
            <a:off x="369375" y="1233830"/>
            <a:ext cx="752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HSIC-Based Collaborative Optimization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7651785-1817-EB47-3AD5-84E9EF49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3E6DF62-4BC5-80B3-F6FD-11249F9FB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9" y="3328065"/>
            <a:ext cx="6413500" cy="558800"/>
          </a:xfrm>
          <a:prstGeom prst="rect">
            <a:avLst/>
          </a:prstGeom>
        </p:spPr>
      </p:pic>
      <p:sp>
        <p:nvSpPr>
          <p:cNvPr id="17" name="왼쪽 중괄호[L] 16">
            <a:extLst>
              <a:ext uri="{FF2B5EF4-FFF2-40B4-BE49-F238E27FC236}">
                <a16:creationId xmlns:a16="http://schemas.microsoft.com/office/drawing/2014/main" id="{8552C1A2-E656-FB71-2634-3EAA2978482D}"/>
              </a:ext>
            </a:extLst>
          </p:cNvPr>
          <p:cNvSpPr/>
          <p:nvPr/>
        </p:nvSpPr>
        <p:spPr>
          <a:xfrm rot="5400000">
            <a:off x="7846981" y="2284345"/>
            <a:ext cx="291866" cy="19974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44B48-C47C-2F8E-A1E4-F13773C282EE}"/>
              </a:ext>
            </a:extLst>
          </p:cNvPr>
          <p:cNvSpPr txBox="1"/>
          <p:nvPr/>
        </p:nvSpPr>
        <p:spPr>
          <a:xfrm>
            <a:off x="6291148" y="2637848"/>
            <a:ext cx="3789554" cy="45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ko-KR" b="1" dirty="0"/>
              <a:t>Deviation of the Local Backbone</a:t>
            </a:r>
            <a:endParaRPr lang="en-US" altLang="ko-KR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왼쪽 중괄호[L] 19">
            <a:extLst>
              <a:ext uri="{FF2B5EF4-FFF2-40B4-BE49-F238E27FC236}">
                <a16:creationId xmlns:a16="http://schemas.microsoft.com/office/drawing/2014/main" id="{A268EDF0-6E5A-5524-9A40-EA489E6AAEE9}"/>
              </a:ext>
            </a:extLst>
          </p:cNvPr>
          <p:cNvSpPr/>
          <p:nvPr/>
        </p:nvSpPr>
        <p:spPr>
          <a:xfrm rot="16200000">
            <a:off x="5345391" y="2933140"/>
            <a:ext cx="291866" cy="19974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D5E1BF-B7EC-921D-BFBF-6E4CEA279C8C}"/>
              </a:ext>
            </a:extLst>
          </p:cNvPr>
          <p:cNvSpPr txBox="1"/>
          <p:nvPr/>
        </p:nvSpPr>
        <p:spPr>
          <a:xfrm>
            <a:off x="369376" y="4157181"/>
            <a:ext cx="11438450" cy="83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ko-KR" b="1" dirty="0"/>
              <a:t>Deviation of the Global Backbone: </a:t>
            </a:r>
            <a:r>
              <a:rPr lang="en" altLang="ko-KR" sz="1600" dirty="0"/>
              <a:t>After mapping the features extracted by the global backbone into an infinite-dimensional space, calculate how much they deviate from the mean value within that infinite-dimensional space.</a:t>
            </a:r>
            <a:endParaRPr lang="en-US" altLang="ko-KR" sz="16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2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E0333-CFA9-ACE4-B949-317D2802E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DB9884-8DA0-77A9-1DCC-F184F2404C14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Proposed Method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E69C969-2A13-1886-AA45-87E830CD5427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8E30323-0116-F79E-A262-C00B0A3CA7CE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F980F96-D754-E37C-A562-7778678A7F30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18EF27-9057-B773-80E2-3BB38390F9B1}"/>
              </a:ext>
            </a:extLst>
          </p:cNvPr>
          <p:cNvSpPr txBox="1"/>
          <p:nvPr/>
        </p:nvSpPr>
        <p:spPr>
          <a:xfrm>
            <a:off x="354576" y="1702185"/>
            <a:ext cx="11453249" cy="442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1. Collaborative Backbone Initialization and the Third Backbone</a:t>
            </a:r>
          </a:p>
          <a:p>
            <a:pPr>
              <a:lnSpc>
                <a:spcPct val="150000"/>
              </a:lnSpc>
            </a:pP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Global and Local backbones are designed to capture distinct feature representations.</a:t>
            </a:r>
          </a:p>
          <a:p>
            <a:pPr>
              <a:lnSpc>
                <a:spcPct val="150000"/>
              </a:lnSpc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ko-KR" sz="19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0BF60B-9CE9-BECC-8C59-B2D6D8A3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9249A7-20B5-965E-F54A-5DD05DD7E5F2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D5F6C2-F57A-8071-CC5B-7A1EA4F83FA6}"/>
              </a:ext>
            </a:extLst>
          </p:cNvPr>
          <p:cNvSpPr txBox="1"/>
          <p:nvPr/>
        </p:nvSpPr>
        <p:spPr>
          <a:xfrm>
            <a:off x="369375" y="1233830"/>
            <a:ext cx="752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HSIC-Based Collaborative Optimization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7D3B7A08-BF42-7128-2BEB-68DFB0F18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AB28FC-7B24-0CC6-CB27-5C891FD61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00" y="3234472"/>
            <a:ext cx="6781800" cy="812800"/>
          </a:xfrm>
          <a:prstGeom prst="rect">
            <a:avLst/>
          </a:prstGeom>
        </p:spPr>
      </p:pic>
      <p:sp>
        <p:nvSpPr>
          <p:cNvPr id="7" name="왼쪽 중괄호[L] 6">
            <a:extLst>
              <a:ext uri="{FF2B5EF4-FFF2-40B4-BE49-F238E27FC236}">
                <a16:creationId xmlns:a16="http://schemas.microsoft.com/office/drawing/2014/main" id="{CBE04C20-A578-EAFE-7679-8CC2AE4E7FC5}"/>
              </a:ext>
            </a:extLst>
          </p:cNvPr>
          <p:cNvSpPr/>
          <p:nvPr/>
        </p:nvSpPr>
        <p:spPr>
          <a:xfrm rot="5400000">
            <a:off x="7646388" y="1855511"/>
            <a:ext cx="254399" cy="256240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C8E07E-90F8-4011-AA86-367024AC296E}"/>
              </a:ext>
            </a:extLst>
          </p:cNvPr>
          <p:cNvSpPr txBox="1"/>
          <p:nvPr/>
        </p:nvSpPr>
        <p:spPr>
          <a:xfrm>
            <a:off x="6492386" y="2552144"/>
            <a:ext cx="2562403" cy="45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Joint Expectation Term</a:t>
            </a:r>
          </a:p>
        </p:txBody>
      </p:sp>
      <p:sp>
        <p:nvSpPr>
          <p:cNvPr id="13" name="왼쪽 중괄호[L] 12">
            <a:extLst>
              <a:ext uri="{FF2B5EF4-FFF2-40B4-BE49-F238E27FC236}">
                <a16:creationId xmlns:a16="http://schemas.microsoft.com/office/drawing/2014/main" id="{278868F7-2545-B2C4-5FDA-7C8CC0339ACC}"/>
              </a:ext>
            </a:extLst>
          </p:cNvPr>
          <p:cNvSpPr/>
          <p:nvPr/>
        </p:nvSpPr>
        <p:spPr>
          <a:xfrm rot="16200000">
            <a:off x="4347176" y="2777106"/>
            <a:ext cx="214746" cy="275507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왼쪽 중괄호[L] 17">
            <a:extLst>
              <a:ext uri="{FF2B5EF4-FFF2-40B4-BE49-F238E27FC236}">
                <a16:creationId xmlns:a16="http://schemas.microsoft.com/office/drawing/2014/main" id="{4C7966A6-61F6-A50C-79BB-9B832C958D3B}"/>
              </a:ext>
            </a:extLst>
          </p:cNvPr>
          <p:cNvSpPr/>
          <p:nvPr/>
        </p:nvSpPr>
        <p:spPr>
          <a:xfrm rot="16200000">
            <a:off x="7687545" y="2615992"/>
            <a:ext cx="177278" cy="3114773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1E2363-F30F-A1A1-E1BD-E3BD267B0E76}"/>
              </a:ext>
            </a:extLst>
          </p:cNvPr>
          <p:cNvSpPr txBox="1"/>
          <p:nvPr/>
        </p:nvSpPr>
        <p:spPr>
          <a:xfrm>
            <a:off x="2318894" y="4305118"/>
            <a:ext cx="426775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Product of Marginal Expectations Term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F9FC75-A0A5-0A73-28C6-DFC26E0CF4DC}"/>
              </a:ext>
            </a:extLst>
          </p:cNvPr>
          <p:cNvSpPr txBox="1"/>
          <p:nvPr/>
        </p:nvSpPr>
        <p:spPr>
          <a:xfrm>
            <a:off x="6742431" y="4305470"/>
            <a:ext cx="2562403" cy="457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Cross-Expectation Term</a:t>
            </a:r>
          </a:p>
        </p:txBody>
      </p:sp>
      <p:pic>
        <p:nvPicPr>
          <p:cNvPr id="19" name="그림 18" descr="텍스트, 도표, 스크린샷이(가) 표시된 사진&#10;&#10;자동 생성된 설명">
            <a:extLst>
              <a:ext uri="{FF2B5EF4-FFF2-40B4-BE49-F238E27FC236}">
                <a16:creationId xmlns:a16="http://schemas.microsoft.com/office/drawing/2014/main" id="{2BE694FD-C2A9-4706-8339-A0D41B7A1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6" t="13904"/>
          <a:stretch/>
        </p:blipFill>
        <p:spPr>
          <a:xfrm>
            <a:off x="840102" y="2780828"/>
            <a:ext cx="3987172" cy="32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FB92E-3A07-7309-2183-83621F14B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0FDEC4-9291-F5D1-FB6D-F6FA0296FD70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Proposed Method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FE7BD00-FD16-4851-83C3-9A3AA0C02B19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0330AC4-95AA-444C-1C4B-FD7F17FB2C4A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21C9A34-F1C4-DDBA-6167-3C2D96527B3A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6A6F3D-F1AC-6AB1-BCE1-37D70F4AB0B1}"/>
                  </a:ext>
                </a:extLst>
              </p:cNvPr>
              <p:cNvSpPr txBox="1"/>
              <p:nvPr/>
            </p:nvSpPr>
            <p:spPr>
              <a:xfrm>
                <a:off x="354576" y="1702185"/>
                <a:ext cx="11453249" cy="2232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9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2. Dynamic Expert Creation and Selection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During the learning of the </a:t>
                </a:r>
                <a14:m>
                  <m:oMath xmlns:m="http://schemas.openxmlformats.org/officeDocument/2006/math"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-</a:t>
                </a:r>
                <a:r>
                  <a:rPr lang="en-US" altLang="ko-KR" sz="1900" dirty="0" err="1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th</a:t>
                </a: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task, LEAR dynamically generates a lightweight expert tailored to the new domain.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To ensure effective knowledge transfer, the LEAR identifies the most relevant historical expert by calculating the minimum average </a:t>
                </a:r>
                <a:r>
                  <a:rPr lang="en-US" altLang="ko-KR" sz="1900" dirty="0" err="1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Mahalanobis</a:t>
                </a: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distance between the incoming data’s feature and previously stored memory distributions.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6A6F3D-F1AC-6AB1-BCE1-37D70F4AB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6" y="1702185"/>
                <a:ext cx="11453249" cy="2232727"/>
              </a:xfrm>
              <a:prstGeom prst="rect">
                <a:avLst/>
              </a:prstGeom>
              <a:blipFill>
                <a:blip r:embed="rId3"/>
                <a:stretch>
                  <a:fillRect l="-443" b="-3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225B25D-6C4F-2A57-9954-2F8983D0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72D4A-CBC0-7300-913B-A825B97392DF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FBABF-0159-D758-87B3-5F4AF2D313E6}"/>
              </a:ext>
            </a:extLst>
          </p:cNvPr>
          <p:cNvSpPr txBox="1"/>
          <p:nvPr/>
        </p:nvSpPr>
        <p:spPr>
          <a:xfrm>
            <a:off x="369375" y="1233830"/>
            <a:ext cx="549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Algorithm Implementation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425FF366-8827-96A7-BA77-C2E14B8F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EDD825-A72F-5F07-2B95-113A9A75B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50" y="4057650"/>
            <a:ext cx="5168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7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6B5F7-431F-4ADA-139F-E6C58F323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A2C0E4-324C-60E2-C3E3-679AA6290015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Results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8E08D1B-9AE6-33C4-7B41-2E204BE509C7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8A903053-520C-999D-5152-B1786FFAFE5E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2FC379F-3C30-7F1A-5F95-E82F3DBACBD7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24C39-4657-5E0B-AF03-BBACAE1FD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C305C5-6823-EA1E-A9A7-E7C96A4EAA58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42D96550-8F81-C929-0366-22811E4F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3" name="그림 2" descr="텍스트, 흑백, 신문, 폰트이(가) 표시된 사진&#10;&#10;자동 생성된 설명">
            <a:extLst>
              <a:ext uri="{FF2B5EF4-FFF2-40B4-BE49-F238E27FC236}">
                <a16:creationId xmlns:a16="http://schemas.microsoft.com/office/drawing/2014/main" id="{8AC607DC-7180-DD1D-41B6-6A5D04925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6"/>
          <a:stretch/>
        </p:blipFill>
        <p:spPr>
          <a:xfrm>
            <a:off x="1166296" y="2081030"/>
            <a:ext cx="9859407" cy="3235633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C5BA5C2B-3BB1-9004-7A18-20288EF67881}"/>
              </a:ext>
            </a:extLst>
          </p:cNvPr>
          <p:cNvSpPr/>
          <p:nvPr/>
        </p:nvSpPr>
        <p:spPr>
          <a:xfrm>
            <a:off x="1166296" y="4844595"/>
            <a:ext cx="9859407" cy="333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94567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3ED5F-10EC-66A5-96B9-3676815EF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79B027-9283-73DB-0B19-5E5391A5A921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Results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EC2DDB1-0532-62DC-0C4B-E868FAA64587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31558D5-55D1-13DF-C85A-522DBAE59DBB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934AE0C-C88F-13C9-1189-EA689B3FFCC2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670187-6E6C-68EE-F4B9-CF78A5FC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DA2DF-FD3E-0738-811D-09BD4F917828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8803082F-9407-6B0C-D829-B49F18A8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3" name="그림 2" descr="텍스트, 흑백, 신문, 폰트이(가) 표시된 사진&#10;&#10;자동 생성된 설명">
            <a:extLst>
              <a:ext uri="{FF2B5EF4-FFF2-40B4-BE49-F238E27FC236}">
                <a16:creationId xmlns:a16="http://schemas.microsoft.com/office/drawing/2014/main" id="{4F6F8BFA-A6B9-75EB-AD48-E64F8DE2A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3"/>
          <a:stretch/>
        </p:blipFill>
        <p:spPr>
          <a:xfrm>
            <a:off x="1167600" y="2135245"/>
            <a:ext cx="9856800" cy="312720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CD72A0B-B1AA-5BD9-536C-F844DED8B6E6}"/>
              </a:ext>
            </a:extLst>
          </p:cNvPr>
          <p:cNvSpPr/>
          <p:nvPr/>
        </p:nvSpPr>
        <p:spPr>
          <a:xfrm>
            <a:off x="1166297" y="4893955"/>
            <a:ext cx="9859407" cy="3331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4407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78C16-AB48-DD9C-D196-A67ED016A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3E4636-1338-B9B1-523E-78FA25F32D82}"/>
              </a:ext>
            </a:extLst>
          </p:cNvPr>
          <p:cNvSpPr txBox="1"/>
          <p:nvPr/>
        </p:nvSpPr>
        <p:spPr>
          <a:xfrm>
            <a:off x="914399" y="117515"/>
            <a:ext cx="6445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Limitations of the Study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6BFE88F-990F-C463-091D-78BC8FE66B0C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859EECF-83C1-F1DD-B95D-0DF31E3602B5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026604D-8531-D4D2-52E4-6B18526585EC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ADDFDF-140C-4662-F55A-02B23FF5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0A289F-7DA3-6854-CFA4-5D7EB73805A0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04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DBB6FDCE-C508-4B28-8233-49C1AFB4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F9BD7-77C6-C936-37C9-7DC62E88DF1C}"/>
              </a:ext>
            </a:extLst>
          </p:cNvPr>
          <p:cNvSpPr txBox="1"/>
          <p:nvPr/>
        </p:nvSpPr>
        <p:spPr>
          <a:xfrm>
            <a:off x="354576" y="1702185"/>
            <a:ext cx="11453249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selection relies heavily on the representation quality of the Frozen </a:t>
            </a:r>
            <a:r>
              <a:rPr lang="en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" altLang="ko-K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Mahalanobis</a:t>
            </a:r>
            <a:r>
              <a:rPr lang="en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between feature distributions.</a:t>
            </a:r>
            <a:endParaRPr lang="en-US" altLang="ko-KR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DC8424-D6FE-CD9D-67A1-FB846EB41130}"/>
              </a:ext>
            </a:extLst>
          </p:cNvPr>
          <p:cNvSpPr txBox="1"/>
          <p:nvPr/>
        </p:nvSpPr>
        <p:spPr>
          <a:xfrm>
            <a:off x="369375" y="1233830"/>
            <a:ext cx="11822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dependence on Frozen </a:t>
            </a:r>
            <a:r>
              <a:rPr lang="en" altLang="ko-K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features and </a:t>
            </a:r>
            <a:r>
              <a:rPr lang="en" altLang="ko-KR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Mahalanobis</a:t>
            </a:r>
            <a:r>
              <a:rPr lang="en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for expert selection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A7EBD-3E4F-F064-1928-4B8300DE44B0}"/>
              </a:ext>
            </a:extLst>
          </p:cNvPr>
          <p:cNvSpPr txBox="1"/>
          <p:nvPr/>
        </p:nvSpPr>
        <p:spPr>
          <a:xfrm>
            <a:off x="369375" y="2693552"/>
            <a:ext cx="11075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Oversimplified Gaussian-like memory representation</a:t>
            </a:r>
            <a:r>
              <a:rPr lang="ko-K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ko-KR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of incorrect expert selection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44879-307D-8291-48C0-BA37D4509F87}"/>
              </a:ext>
            </a:extLst>
          </p:cNvPr>
          <p:cNvSpPr txBox="1"/>
          <p:nvPr/>
        </p:nvSpPr>
        <p:spPr>
          <a:xfrm>
            <a:off x="369376" y="3204134"/>
            <a:ext cx="1143845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domain is summarized using a single Gaussian-like memory distribution, represented by its mean and covariance, which may be too simple for complex real-world domains.</a:t>
            </a:r>
            <a:endParaRPr lang="en-US" altLang="ko-KR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726E7F-1DE8-43B8-565F-20F61DB7A0F3}"/>
              </a:ext>
            </a:extLst>
          </p:cNvPr>
          <p:cNvSpPr txBox="1"/>
          <p:nvPr/>
        </p:nvSpPr>
        <p:spPr>
          <a:xfrm>
            <a:off x="369375" y="4207889"/>
            <a:ext cx="9350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 of known task/domain boundaries during training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587200-A1D3-7B35-E8FE-C3F7B54E54B9}"/>
              </a:ext>
            </a:extLst>
          </p:cNvPr>
          <p:cNvSpPr txBox="1"/>
          <p:nvPr/>
        </p:nvSpPr>
        <p:spPr>
          <a:xfrm>
            <a:off x="369376" y="4768959"/>
            <a:ext cx="11438450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method still assumes that task or domain boundaries are available to some extent during training, since a new expert is created for each new task/domain.</a:t>
            </a:r>
            <a:endParaRPr lang="en-US" altLang="ko-KR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652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486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5B158D-F123-1593-FF76-4DF44A0FD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99B6BE-106D-B23E-B6F1-9B7E03FEB932}"/>
              </a:ext>
            </a:extLst>
          </p:cNvPr>
          <p:cNvSpPr txBox="1"/>
          <p:nvPr/>
        </p:nvSpPr>
        <p:spPr>
          <a:xfrm>
            <a:off x="4551205" y="2259450"/>
            <a:ext cx="27367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Thank</a:t>
            </a:r>
          </a:p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You</a:t>
            </a:r>
            <a:endParaRPr lang="ko-KR" altLang="en-US" sz="6000" b="1" dirty="0">
              <a:solidFill>
                <a:schemeClr val="bg1"/>
              </a:solidFill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19E1B-77B9-FA7E-972D-C9867590A344}"/>
              </a:ext>
            </a:extLst>
          </p:cNvPr>
          <p:cNvSpPr txBox="1"/>
          <p:nvPr/>
        </p:nvSpPr>
        <p:spPr>
          <a:xfrm rot="5400000">
            <a:off x="9852434" y="3044280"/>
            <a:ext cx="2598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2026.05.21</a:t>
            </a:r>
            <a:endParaRPr lang="ko-KR" altLang="en-US" dirty="0">
              <a:solidFill>
                <a:schemeClr val="bg1"/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030C1-514F-58A0-D64F-3F2326923D9F}"/>
              </a:ext>
            </a:extLst>
          </p:cNvPr>
          <p:cNvSpPr txBox="1"/>
          <p:nvPr/>
        </p:nvSpPr>
        <p:spPr>
          <a:xfrm>
            <a:off x="8714915" y="5711687"/>
            <a:ext cx="2598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BrainLAB</a:t>
            </a:r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Club</a:t>
            </a:r>
          </a:p>
          <a:p>
            <a:pPr algn="r"/>
            <a:r>
              <a:rPr lang="ko-KR" altLang="en-US" dirty="0">
                <a:solidFill>
                  <a:schemeClr val="bg1"/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rPr>
              <a:t>컴퓨터공학과 김지윤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1A2FC3-5F89-2B4B-30E0-DF3652404836}"/>
              </a:ext>
            </a:extLst>
          </p:cNvPr>
          <p:cNvSpPr/>
          <p:nvPr/>
        </p:nvSpPr>
        <p:spPr>
          <a:xfrm>
            <a:off x="10475893" y="751385"/>
            <a:ext cx="180000" cy="180944"/>
          </a:xfrm>
          <a:prstGeom prst="rect">
            <a:avLst/>
          </a:prstGeom>
          <a:solidFill>
            <a:srgbClr val="7474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341EA98-D43D-E95C-3F31-53404448EEE4}"/>
              </a:ext>
            </a:extLst>
          </p:cNvPr>
          <p:cNvSpPr/>
          <p:nvPr/>
        </p:nvSpPr>
        <p:spPr>
          <a:xfrm>
            <a:off x="11047393" y="751385"/>
            <a:ext cx="180000" cy="180944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F75E487-FADC-30BC-F264-0912FEAAAE7E}"/>
              </a:ext>
            </a:extLst>
          </p:cNvPr>
          <p:cNvSpPr/>
          <p:nvPr/>
        </p:nvSpPr>
        <p:spPr>
          <a:xfrm>
            <a:off x="10761643" y="751370"/>
            <a:ext cx="180000" cy="1809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103D41-E419-659B-37DA-8DA36CA5F42D}"/>
              </a:ext>
            </a:extLst>
          </p:cNvPr>
          <p:cNvSpPr/>
          <p:nvPr/>
        </p:nvSpPr>
        <p:spPr>
          <a:xfrm>
            <a:off x="5595745" y="4376337"/>
            <a:ext cx="2159792" cy="151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38745AF-4F0D-AFCF-1A5C-B52862B00A57}"/>
              </a:ext>
            </a:extLst>
          </p:cNvPr>
          <p:cNvSpPr/>
          <p:nvPr/>
        </p:nvSpPr>
        <p:spPr>
          <a:xfrm>
            <a:off x="4333173" y="4376352"/>
            <a:ext cx="901619" cy="1517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CC466EA-4558-C949-94B8-B7E14E7B8E3D}"/>
              </a:ext>
            </a:extLst>
          </p:cNvPr>
          <p:cNvSpPr/>
          <p:nvPr/>
        </p:nvSpPr>
        <p:spPr>
          <a:xfrm>
            <a:off x="5234793" y="4376337"/>
            <a:ext cx="360952" cy="151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140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8B8B-AD49-2A1B-AEB1-B31B562FB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F09BA8-5C84-882D-77F1-F8ABF88BF8CA}"/>
              </a:ext>
            </a:extLst>
          </p:cNvPr>
          <p:cNvSpPr txBox="1"/>
          <p:nvPr/>
        </p:nvSpPr>
        <p:spPr>
          <a:xfrm>
            <a:off x="1285011" y="2804546"/>
            <a:ext cx="2736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Overview</a:t>
            </a:r>
            <a:endParaRPr lang="ko-KR" altLang="en-US" sz="4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8F34337-D689-E65B-0ADC-407A594A4717}"/>
              </a:ext>
            </a:extLst>
          </p:cNvPr>
          <p:cNvSpPr/>
          <p:nvPr/>
        </p:nvSpPr>
        <p:spPr>
          <a:xfrm>
            <a:off x="1027164" y="3624783"/>
            <a:ext cx="582651" cy="131369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D2E3A4E-DFC3-BFCF-895A-69D715791390}"/>
              </a:ext>
            </a:extLst>
          </p:cNvPr>
          <p:cNvSpPr/>
          <p:nvPr/>
        </p:nvSpPr>
        <p:spPr>
          <a:xfrm>
            <a:off x="1939623" y="3624783"/>
            <a:ext cx="2022849" cy="131369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D16B105-A43F-59C8-DBE4-22B37C8B2D0A}"/>
              </a:ext>
            </a:extLst>
          </p:cNvPr>
          <p:cNvSpPr/>
          <p:nvPr/>
        </p:nvSpPr>
        <p:spPr>
          <a:xfrm>
            <a:off x="1592734" y="3624768"/>
            <a:ext cx="345756" cy="131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AA25684-DA25-CC7B-3D83-C933E88CE686}"/>
              </a:ext>
            </a:extLst>
          </p:cNvPr>
          <p:cNvGrpSpPr/>
          <p:nvPr/>
        </p:nvGrpSpPr>
        <p:grpSpPr>
          <a:xfrm>
            <a:off x="5891198" y="1118843"/>
            <a:ext cx="3321016" cy="553998"/>
            <a:chOff x="4848225" y="771838"/>
            <a:chExt cx="3321016" cy="55399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EFE3DF-232B-A479-7680-BC78BB47C689}"/>
                </a:ext>
              </a:extLst>
            </p:cNvPr>
            <p:cNvSpPr txBox="1"/>
            <p:nvPr/>
          </p:nvSpPr>
          <p:spPr>
            <a:xfrm>
              <a:off x="4848225" y="771838"/>
              <a:ext cx="5842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EB9C3ED-76DD-1F68-A209-709247F2E09D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Author &amp; Journal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2CE7887-DF71-DEC7-837D-60549BCFCAD2}"/>
              </a:ext>
            </a:extLst>
          </p:cNvPr>
          <p:cNvGrpSpPr/>
          <p:nvPr/>
        </p:nvGrpSpPr>
        <p:grpSpPr>
          <a:xfrm>
            <a:off x="5891198" y="2208934"/>
            <a:ext cx="3321016" cy="553998"/>
            <a:chOff x="4848225" y="771838"/>
            <a:chExt cx="3321016" cy="5539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D84A4B-EE66-2E82-F92E-141FA4985DD2}"/>
                </a:ext>
              </a:extLst>
            </p:cNvPr>
            <p:cNvSpPr txBox="1"/>
            <p:nvPr/>
          </p:nvSpPr>
          <p:spPr>
            <a:xfrm>
              <a:off x="4848225" y="771838"/>
              <a:ext cx="5842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DD9879-3BAE-E3E6-09AB-CDBBAA040A6C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Introduction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B3F1658-01BC-34FB-7EAA-F34B74D793DD}"/>
              </a:ext>
            </a:extLst>
          </p:cNvPr>
          <p:cNvGrpSpPr/>
          <p:nvPr/>
        </p:nvGrpSpPr>
        <p:grpSpPr>
          <a:xfrm>
            <a:off x="5891198" y="3278277"/>
            <a:ext cx="3321016" cy="553998"/>
            <a:chOff x="4848225" y="771838"/>
            <a:chExt cx="3321016" cy="5539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36D121-67D7-A93E-B11A-EFFA264F755D}"/>
                </a:ext>
              </a:extLst>
            </p:cNvPr>
            <p:cNvSpPr txBox="1"/>
            <p:nvPr/>
          </p:nvSpPr>
          <p:spPr>
            <a:xfrm>
              <a:off x="4848225" y="771838"/>
              <a:ext cx="582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D3AFB5-9DD5-77AC-F4E9-28B0568967AC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Proposed Method 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12F36D7D-A9CA-C1A2-9C02-188609577AF5}"/>
              </a:ext>
            </a:extLst>
          </p:cNvPr>
          <p:cNvGrpSpPr/>
          <p:nvPr/>
        </p:nvGrpSpPr>
        <p:grpSpPr>
          <a:xfrm>
            <a:off x="5891198" y="4345511"/>
            <a:ext cx="3321016" cy="553998"/>
            <a:chOff x="4848225" y="771838"/>
            <a:chExt cx="3321016" cy="5539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A8EE2C-A978-F046-9BF0-01CC24C97BDB}"/>
                </a:ext>
              </a:extLst>
            </p:cNvPr>
            <p:cNvSpPr txBox="1"/>
            <p:nvPr/>
          </p:nvSpPr>
          <p:spPr>
            <a:xfrm>
              <a:off x="4848225" y="771838"/>
              <a:ext cx="582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04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F91F11-3098-06C2-C792-56FFC245A19D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Results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05F839F-8E0A-78D0-5820-3B6120C0083A}"/>
              </a:ext>
            </a:extLst>
          </p:cNvPr>
          <p:cNvGrpSpPr/>
          <p:nvPr/>
        </p:nvGrpSpPr>
        <p:grpSpPr>
          <a:xfrm>
            <a:off x="5891198" y="5412745"/>
            <a:ext cx="3321016" cy="553998"/>
            <a:chOff x="4848225" y="771838"/>
            <a:chExt cx="3321016" cy="55399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8B369D-AAC9-CF58-684E-18016454286A}"/>
                </a:ext>
              </a:extLst>
            </p:cNvPr>
            <p:cNvSpPr txBox="1"/>
            <p:nvPr/>
          </p:nvSpPr>
          <p:spPr>
            <a:xfrm>
              <a:off x="4848225" y="771838"/>
              <a:ext cx="582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05</a:t>
              </a:r>
              <a:endParaRPr lang="ko-KR" altLang="en-US" sz="3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HY그래픽M" panose="02030600000101010101" pitchFamily="18" charset="-127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207B1C-7000-991D-09FD-1922A3147287}"/>
                </a:ext>
              </a:extLst>
            </p:cNvPr>
            <p:cNvSpPr txBox="1"/>
            <p:nvPr/>
          </p:nvSpPr>
          <p:spPr>
            <a:xfrm>
              <a:off x="5432462" y="810310"/>
              <a:ext cx="273677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rPr>
                <a:t>Limits</a:t>
              </a:r>
              <a:endParaRPr lang="ko-KR" altLang="en-US" sz="25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35" name="Picture 8">
            <a:extLst>
              <a:ext uri="{FF2B5EF4-FFF2-40B4-BE49-F238E27FC236}">
                <a16:creationId xmlns:a16="http://schemas.microsoft.com/office/drawing/2014/main" id="{DFA6BC00-5F98-2D80-5103-324D639E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9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9033D-5FCD-5869-90F2-197B2479D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44C0B3-1F89-3832-89B0-A1F252B5402E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Author &amp; Journal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16DE7D3-928F-0938-3DCB-FE6139F07FDC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5744104-AF98-D414-928F-E48FF0D0A82E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D621C03-FF67-C3B9-8275-6C17E1122C7D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37D2FE-E0B1-4F73-C50E-9A73AB921460}"/>
              </a:ext>
            </a:extLst>
          </p:cNvPr>
          <p:cNvSpPr txBox="1"/>
          <p:nvPr/>
        </p:nvSpPr>
        <p:spPr>
          <a:xfrm>
            <a:off x="545074" y="4982033"/>
            <a:ext cx="11141404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NeurIPS</a:t>
            </a:r>
            <a:r>
              <a:rPr lang="en-US" altLang="ko-KR" sz="20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2025 </a:t>
            </a:r>
            <a:r>
              <a:rPr lang="ko-KR" altLang="en-US" sz="20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포스터</a:t>
            </a:r>
            <a:endParaRPr lang="en-US" altLang="ko-KR" sz="2000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Multi-domain continual learning by employing a collaborative backbone structure and dynamic expert expansion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7A808-BC9A-8F5F-3C37-077F1EA36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F52FFE-DBAA-D7B1-09A9-A7637D17AD50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334BF049-E7A3-DDA6-7024-BCB0E8FA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7" name="그림 6" descr="텍스트, 웹 페이지, 웹사이트, 소프트웨어이(가) 표시된 사진&#10;&#10;자동 생성된 설명">
            <a:extLst>
              <a:ext uri="{FF2B5EF4-FFF2-40B4-BE49-F238E27FC236}">
                <a16:creationId xmlns:a16="http://schemas.microsoft.com/office/drawing/2014/main" id="{552C43CC-132A-5926-D00E-FE1421277B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5"/>
          <a:stretch/>
        </p:blipFill>
        <p:spPr>
          <a:xfrm>
            <a:off x="2166125" y="1263641"/>
            <a:ext cx="7859750" cy="3597792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84D3948-8E8F-F8E3-27A7-B108196D1FC9}"/>
              </a:ext>
            </a:extLst>
          </p:cNvPr>
          <p:cNvSpPr/>
          <p:nvPr/>
        </p:nvSpPr>
        <p:spPr>
          <a:xfrm>
            <a:off x="2214230" y="3516525"/>
            <a:ext cx="5424355" cy="442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7517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ECC7A-C9FB-42F4-03A3-823F1C8C1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08188B-EC87-79D2-D840-6E63840C0D34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Introduction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A884BDA-E453-067B-7F3E-0B02E33A4AC2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0105F98-DA73-EAA8-934B-8F1B4F9E5EA8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82CA0B9-1438-4775-AF33-C8147229C6FC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8BA2BB-E271-612D-5BF4-566B8970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A103DC-AA76-B364-C8C3-6AF1467DA17A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E2FE7901-C315-643F-306B-0D7F68FB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4" name="Picture 2" descr="Vision Transformer (AN IMAGE IS WORTH 16X16 WORDS, TRANSFORMERS FOR IMAGE  RECOGNITION AT SCALE) - gaussian37">
            <a:extLst>
              <a:ext uri="{FF2B5EF4-FFF2-40B4-BE49-F238E27FC236}">
                <a16:creationId xmlns:a16="http://schemas.microsoft.com/office/drawing/2014/main" id="{63DDEF37-CB0C-D108-B8FE-5B6462FF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7" y="1664718"/>
            <a:ext cx="7382853" cy="40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F66812-3D41-20EA-FBFD-62D5122E354C}"/>
              </a:ext>
            </a:extLst>
          </p:cNvPr>
          <p:cNvSpPr txBox="1"/>
          <p:nvPr/>
        </p:nvSpPr>
        <p:spPr>
          <a:xfrm>
            <a:off x="369375" y="1233830"/>
            <a:ext cx="549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PTM (</a:t>
            </a:r>
            <a:r>
              <a: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사전 학습된 모델</a:t>
            </a:r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en-US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기반 방식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2D1E0-4A3B-DEF1-5F02-2A60C6310E7B}"/>
              </a:ext>
            </a:extLst>
          </p:cNvPr>
          <p:cNvSpPr txBox="1"/>
          <p:nvPr/>
        </p:nvSpPr>
        <p:spPr>
          <a:xfrm>
            <a:off x="7992915" y="3056204"/>
            <a:ext cx="3668752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/>
              <a:t>Generalizable Representation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dirty="0"/>
              <a:t>PTM </a:t>
            </a:r>
            <a:r>
              <a:rPr kumimoji="1" lang="ko-KR" altLang="en-US" dirty="0"/>
              <a:t>고정 </a:t>
            </a:r>
            <a:r>
              <a:rPr kumimoji="1" lang="en-US" altLang="ko-KR" dirty="0"/>
              <a:t>&amp;</a:t>
            </a:r>
            <a:r>
              <a:rPr kumimoji="1" lang="ko-KR" altLang="en-US" dirty="0"/>
              <a:t> 가벼운 어댑터나 프롬프트만 추가</a:t>
            </a:r>
          </a:p>
        </p:txBody>
      </p:sp>
    </p:spTree>
    <p:extLst>
      <p:ext uri="{BB962C8B-B14F-4D97-AF65-F5344CB8AC3E}">
        <p14:creationId xmlns:p14="http://schemas.microsoft.com/office/powerpoint/2010/main" val="6535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A70DB-29AC-ABF6-D53D-1A86A08E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12E869-2324-F599-9328-648EB0F400FC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Introduction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B37FC0E-17A5-00C7-DAC0-62C51B001E05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CF5A7DD-74AD-B650-BA4F-D8729BB39237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15F3B41-781A-9F1E-A827-045605018E94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0BFA1-9296-F7CF-C9AA-5E105C7218D3}"/>
              </a:ext>
            </a:extLst>
          </p:cNvPr>
          <p:cNvSpPr txBox="1"/>
          <p:nvPr/>
        </p:nvSpPr>
        <p:spPr>
          <a:xfrm>
            <a:off x="354576" y="1702185"/>
            <a:ext cx="11453249" cy="17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Class-Incremental Learning: splits a single dataset (e.g., CIFAR-100) into subsets based on classes for sequential learning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Multi-Domain Continual Learning: sequentially learns from highly heterogeneous data domains—such as medical (</a:t>
            </a:r>
            <a:r>
              <a:rPr lang="en-US" altLang="ko-KR" sz="1900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ChestX</a:t>
            </a: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), natural (CIFAR-10), and aerial (</a:t>
            </a:r>
            <a:r>
              <a:rPr lang="en-US" altLang="ko-KR" sz="1900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EuroSAT</a:t>
            </a: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) images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2F5BA-235A-68E2-56C8-1A226F6D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09AF42-BFFE-25C3-9004-7DC58ECBCF65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02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C14EC-683A-940D-9F47-7CA25E124F21}"/>
              </a:ext>
            </a:extLst>
          </p:cNvPr>
          <p:cNvSpPr txBox="1"/>
          <p:nvPr/>
        </p:nvSpPr>
        <p:spPr>
          <a:xfrm>
            <a:off x="369375" y="1233830"/>
            <a:ext cx="8183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Expansion-Based Methods: CIL vs MDCL paradigm difference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637DAB1-DCAE-901F-A23B-BCB77AD5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43E604-8318-30AC-00BC-8837EBF9861A}"/>
              </a:ext>
            </a:extLst>
          </p:cNvPr>
          <p:cNvSpPr txBox="1"/>
          <p:nvPr/>
        </p:nvSpPr>
        <p:spPr>
          <a:xfrm>
            <a:off x="369375" y="4136371"/>
            <a:ext cx="11822625" cy="9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Pre-trained </a:t>
            </a:r>
            <a:r>
              <a:rPr lang="en-US" altLang="ko-KR" sz="1900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ViTs</a:t>
            </a: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already achieve near-perfect accuracy on them </a:t>
            </a: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 parameters barely change during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900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  <a:sym typeface="Wingdings" pitchFamily="2" charset="2"/>
              </a:rPr>
              <a:t>Impossible to evaluate a model’s true ability to adapt and integrate new information across challenging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4C30C-4CB9-E7CA-D47F-4B13D40EDBC6}"/>
              </a:ext>
            </a:extLst>
          </p:cNvPr>
          <p:cNvSpPr txBox="1"/>
          <p:nvPr/>
        </p:nvSpPr>
        <p:spPr>
          <a:xfrm>
            <a:off x="384174" y="3668016"/>
            <a:ext cx="9350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Current DIL benchmarks (e.g., MNIST) are inadequate for assessing CL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78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94DCC-C518-1F16-C455-1CAAFC4DC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01793D-F38C-4FC9-D370-824BC640643C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Proposed Method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F04215B-EE4F-C45F-2D0A-6FCDB9D7D855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9054813-6584-9FFD-7F03-8227B541E9DC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113B063-50AE-70FA-D766-524E4BF0F58F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38712-C2A1-6D3E-6D8C-0BE90EC7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3819B4-0394-35D8-6BE5-7F688B70F078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3B2E2-1F7A-8194-A6ED-CB97BF81B832}"/>
              </a:ext>
            </a:extLst>
          </p:cNvPr>
          <p:cNvSpPr txBox="1"/>
          <p:nvPr/>
        </p:nvSpPr>
        <p:spPr>
          <a:xfrm>
            <a:off x="369376" y="1233830"/>
            <a:ext cx="964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LEAR (Learning Expandable and Adaptable Representations)</a:t>
            </a:r>
            <a:endParaRPr lang="ko-KR" altLang="en-US" sz="24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7155E381-B367-545F-7B32-C527145A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4" name="그림 3" descr="텍스트, 도표, 스크린샷, 폰트이(가) 표시된 사진&#10;&#10;자동 생성된 설명">
            <a:extLst>
              <a:ext uri="{FF2B5EF4-FFF2-40B4-BE49-F238E27FC236}">
                <a16:creationId xmlns:a16="http://schemas.microsoft.com/office/drawing/2014/main" id="{DE9250D0-E1C5-FDC4-6829-92634A3A2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42" y="2056256"/>
            <a:ext cx="10463715" cy="38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1A4E2-A624-E22F-C2A1-A56F00895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2068A5-4E93-2F5F-E61D-CF1A009F68FB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Proposed Method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C619E29-47CF-4212-AA4B-6E769B753BCB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27D2A25-4D45-0B32-6D2E-C9240D518538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141DB55-050B-AD4D-A002-8411E83D4123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ADFA8B-3CEC-A7FB-E366-88188157D9A9}"/>
                  </a:ext>
                </a:extLst>
              </p:cNvPr>
              <p:cNvSpPr txBox="1"/>
              <p:nvPr/>
            </p:nvSpPr>
            <p:spPr>
              <a:xfrm>
                <a:off x="354576" y="1702185"/>
                <a:ext cx="11453249" cy="4189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9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1. Collaborative Backbone Initialization and the Third Backbone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Both global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ko-KR" sz="190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) and local backbones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ko-KR" sz="190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) are initialized using pre-trained </a:t>
                </a:r>
                <a:r>
                  <a:rPr lang="en-US" altLang="ko-KR" sz="1900" dirty="0" err="1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ViT</a:t>
                </a: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models to serve as primary feature extractions throughout the MDCL process.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Separately, a third frozen </a:t>
                </a:r>
                <a:r>
                  <a:rPr lang="en-US" altLang="ko-KR" sz="1900" dirty="0" err="1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ViT</a:t>
                </a: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backbone is employed solely to generate static representations for expert selection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bSup>
                          <m:sSubSupPr>
                            <m:ctrlPr>
                              <a:rPr lang="en-US" altLang="ko-KR" sz="190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9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bSup>
                      </m:sub>
                    </m:sSub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: </m:t>
                    </m:r>
                    <m:sSup>
                      <m:sSup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bSup>
                          <m:sSubSupPr>
                            <m:ctrlP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p>
                        </m:sSubSup>
                      </m:sub>
                    </m:sSub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).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90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HY그래픽M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HY그래픽M" panose="02030600000101010101" pitchFamily="18" charset="-127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900" b="0" i="1" smtClean="0">
                          <a:latin typeface="Cambria Math" panose="020405030504060302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HY그래픽M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HY그래픽M" panose="02030600000101010101" pitchFamily="18" charset="-127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HY그래픽M" panose="02030600000101010101" pitchFamily="18" charset="-127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bSup>
                        </m:sub>
                      </m:sSub>
                      <m:r>
                        <a:rPr lang="en-US" altLang="ko-KR" sz="1900" b="0" i="1" smtClean="0">
                          <a:latin typeface="Cambria Math" panose="02040503050406030204" pitchFamily="18" charset="0"/>
                          <a:ea typeface="HY그래픽M" panose="02030600000101010101" pitchFamily="18" charset="-127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HY그래픽M" panose="02030600000101010101" pitchFamily="18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HY그래픽M" panose="02030600000101010101" pitchFamily="18" charset="-127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HY그래픽M" panose="02030600000101010101" pitchFamily="18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altLang="ko-K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p>
                          </m:sSubSup>
                        </m:sub>
                      </m:sSub>
                      <m:r>
                        <a:rPr lang="en-US" altLang="ko-K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altLang="ko-KR" sz="19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p>
                          </m:sSup>
                        </m:sub>
                      </m:sSub>
                      <m:r>
                        <a:rPr lang="en-US" altLang="ko-K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ko-K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ko-KR" sz="19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)))</m:t>
                      </m:r>
                    </m:oMath>
                  </m:oMathPara>
                </a14:m>
                <a:endParaRPr lang="en-US" altLang="ko-KR" sz="19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ko-KR" sz="6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9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Global backbone</a:t>
                </a: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: the objective of generating a task-shared representation applicable across tasks.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9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Local backbone</a:t>
                </a: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: engineered to dynamically adapt to new tasks through parameter adjustments.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ADFA8B-3CEC-A7FB-E366-88188157D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6" y="1702185"/>
                <a:ext cx="11453249" cy="4189224"/>
              </a:xfrm>
              <a:prstGeom prst="rect">
                <a:avLst/>
              </a:prstGeom>
              <a:blipFill>
                <a:blip r:embed="rId3"/>
                <a:stretch>
                  <a:fillRect l="-443" b="-15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E3D52F3-6F64-B06B-0B41-9C1F000E3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EB79C5-6114-1CF0-9BF0-050231C27541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2EEFE7-DDEC-5D48-ACBB-C84279212342}"/>
              </a:ext>
            </a:extLst>
          </p:cNvPr>
          <p:cNvSpPr txBox="1"/>
          <p:nvPr/>
        </p:nvSpPr>
        <p:spPr>
          <a:xfrm>
            <a:off x="369375" y="1233830"/>
            <a:ext cx="5494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Algorithm Implementation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4635750-ED19-71A1-5F97-DEF678F8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23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55E80-B2A0-8051-FE23-A6D8603DD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37AFA63-274D-3A80-58C7-37EDEBFCA302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Proposed Method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D3B67E6-FAF8-A7AF-4C46-7BC20AFEF995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D19025E-F53D-7C94-7EFE-D0BC553F9177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2BABF9D-ECEB-0EFC-872D-405C7E618D27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B6A91E-AD25-FA72-5A7D-E75EFA21D421}"/>
                  </a:ext>
                </a:extLst>
              </p:cNvPr>
              <p:cNvSpPr txBox="1"/>
              <p:nvPr/>
            </p:nvSpPr>
            <p:spPr>
              <a:xfrm>
                <a:off x="354576" y="1702185"/>
                <a:ext cx="11453249" cy="400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9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1. Collaborative Backbone Initialization and the Third Backbone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To maintain the consistency of predictions of all historical experts when changing the parameters of the global backbone during the acquisition of new tasks.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9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9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9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denotes the size of the data batch </a:t>
                </a:r>
                <a14:m>
                  <m:oMath xmlns:m="http://schemas.openxmlformats.org/officeDocument/2006/math"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, …, </m:t>
                    </m:r>
                    <m:sSub>
                      <m:sSub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ko-KR" altLang="en-US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ko-KR" sz="190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1900" i="1" smtClean="0">
                                    <a:latin typeface="Cambria Math" panose="02040503050406030204" pitchFamily="18" charset="0"/>
                                    <a:ea typeface="HY그래픽M" panose="02030600000101010101" pitchFamily="18" charset="-127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9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denotes frozen global backbone from the previous task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9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B6A91E-AD25-FA72-5A7D-E75EFA21D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6" y="1702185"/>
                <a:ext cx="11453249" cy="4004558"/>
              </a:xfrm>
              <a:prstGeom prst="rect">
                <a:avLst/>
              </a:prstGeom>
              <a:blipFill>
                <a:blip r:embed="rId3"/>
                <a:stretch>
                  <a:fillRect l="-4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2BE31BE-115F-AEAC-BE08-C21E0A33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A28106-14B6-E616-95E1-5A3CCCEF65D0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05C76-0934-51C8-1542-3C8A608B62DB}"/>
              </a:ext>
            </a:extLst>
          </p:cNvPr>
          <p:cNvSpPr txBox="1"/>
          <p:nvPr/>
        </p:nvSpPr>
        <p:spPr>
          <a:xfrm>
            <a:off x="369375" y="1233830"/>
            <a:ext cx="752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Mutual Information-Based Prediction Alignment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8CD21B4-730F-E8DE-9118-3C89AD15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5" name="그림 4" descr="텍스트, 폰트, 친필, 화이트이(가) 표시된 사진&#10;&#10;자동 생성된 설명">
            <a:extLst>
              <a:ext uri="{FF2B5EF4-FFF2-40B4-BE49-F238E27FC236}">
                <a16:creationId xmlns:a16="http://schemas.microsoft.com/office/drawing/2014/main" id="{89A9D0FB-4BF6-C8C6-2699-F33DFD5F5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50" y="3201265"/>
            <a:ext cx="5905500" cy="10287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63CABF-0B15-6392-8D30-24D9CE986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00" y="5268570"/>
            <a:ext cx="75438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1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6CC15-38E0-9DBA-53A6-CF83D8733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E026CB-C424-DB4D-491B-BEC26B2FD1F5}"/>
              </a:ext>
            </a:extLst>
          </p:cNvPr>
          <p:cNvSpPr txBox="1"/>
          <p:nvPr/>
        </p:nvSpPr>
        <p:spPr>
          <a:xfrm>
            <a:off x="914399" y="117515"/>
            <a:ext cx="4325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Proposed Method</a:t>
            </a:r>
            <a:endParaRPr lang="ko-KR" altLang="en-US" sz="30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3C934AB-1799-F4BC-63D8-36397D2292DE}"/>
              </a:ext>
            </a:extLst>
          </p:cNvPr>
          <p:cNvSpPr/>
          <p:nvPr/>
        </p:nvSpPr>
        <p:spPr>
          <a:xfrm>
            <a:off x="354576" y="786931"/>
            <a:ext cx="2525942" cy="86138"/>
          </a:xfrm>
          <a:prstGeom prst="rect">
            <a:avLst/>
          </a:prstGeom>
          <a:solidFill>
            <a:srgbClr val="1048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ADA1AD0-B16E-4486-4AF5-A71FCB8E7DA9}"/>
              </a:ext>
            </a:extLst>
          </p:cNvPr>
          <p:cNvSpPr/>
          <p:nvPr/>
        </p:nvSpPr>
        <p:spPr>
          <a:xfrm>
            <a:off x="4178005" y="786931"/>
            <a:ext cx="7629820" cy="86138"/>
          </a:xfrm>
          <a:prstGeom prst="rect">
            <a:avLst/>
          </a:prstGeom>
          <a:solidFill>
            <a:srgbClr val="9EA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AEA412B-1A13-08FD-6AB1-AF033387E216}"/>
              </a:ext>
            </a:extLst>
          </p:cNvPr>
          <p:cNvSpPr/>
          <p:nvPr/>
        </p:nvSpPr>
        <p:spPr>
          <a:xfrm>
            <a:off x="2833688" y="787724"/>
            <a:ext cx="1347491" cy="853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386583-3855-29F6-5C45-7012B151C0E6}"/>
                  </a:ext>
                </a:extLst>
              </p:cNvPr>
              <p:cNvSpPr txBox="1"/>
              <p:nvPr/>
            </p:nvSpPr>
            <p:spPr>
              <a:xfrm>
                <a:off x="354576" y="1702185"/>
                <a:ext cx="11453249" cy="2727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900" b="1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1. Collaborative Backbone Initialization and the Third Backbone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Data distribution in the high-dimensional feature space extracted by the backbone follows a multivariate Gaussian distribution.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9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Two Gaussian distributions </a:t>
                </a:r>
                <a14:m>
                  <m:oMath xmlns:m="http://schemas.openxmlformats.org/officeDocument/2006/math"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ko-KR" sz="1900" b="0" i="1" smtClean="0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 and</a:t>
                </a:r>
                <a14:m>
                  <m:oMath xmlns:m="http://schemas.openxmlformats.org/officeDocument/2006/math">
                    <m:r>
                      <a:rPr lang="en-US" altLang="ko-KR" sz="1900" i="1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ko-KR" sz="1900" i="1">
                            <a:latin typeface="Cambria Math" panose="02040503050406030204" pitchFamily="18" charset="0"/>
                            <a:ea typeface="HY그래픽M" panose="02030600000101010101" pitchFamily="18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sz="1900" i="1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1900" i="1" smtClean="0">
                                    <a:latin typeface="Cambria Math" panose="02040503050406030204" pitchFamily="18" charset="0"/>
                                    <a:ea typeface="HY그래픽M" panose="02030600000101010101" pitchFamily="18" charset="-127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900" b="0" i="1" smtClean="0">
                                    <a:latin typeface="Cambria Math" panose="02040503050406030204" pitchFamily="18" charset="0"/>
                                    <a:ea typeface="HY그래픽M" panose="02030600000101010101" pitchFamily="18" charset="-127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sz="1900" i="1">
                                <a:latin typeface="Cambria Math" panose="02040503050406030204" pitchFamily="18" charset="0"/>
                                <a:ea typeface="HY그래픽M" panose="02030600000101010101" pitchFamily="18" charset="-127"/>
                                <a:cs typeface="Times New Roman" panose="02020603050405020304" pitchFamily="18" charset="0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altLang="ko-KR" sz="1900" i="1">
                        <a:latin typeface="Cambria Math" panose="02040503050406030204" pitchFamily="18" charset="0"/>
                        <a:ea typeface="HY그래픽M" panose="02030600000101010101" pitchFamily="18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𝒩</m:t>
                    </m:r>
                    <m:r>
                      <a:rPr lang="en-US" altLang="ko-KR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∑</m:t>
                        </m:r>
                      </m:e>
                      <m:sub>
                        <m:r>
                          <a:rPr lang="en-US" altLang="ko-KR" sz="1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900" dirty="0">
                    <a:latin typeface="Times New Roman" panose="02020603050405020304" pitchFamily="18" charset="0"/>
                    <a:ea typeface="HY그래픽M" panose="02030600000101010101" pitchFamily="18" charset="-127"/>
                    <a:cs typeface="Times New Roman" panose="02020603050405020304" pitchFamily="18" charset="0"/>
                  </a:rPr>
                  <a:t>, mean vectors and covariance matrix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900" dirty="0">
                  <a:latin typeface="Times New Roman" panose="02020603050405020304" pitchFamily="18" charset="0"/>
                  <a:ea typeface="HY그래픽M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386583-3855-29F6-5C45-7012B151C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6" y="1702185"/>
                <a:ext cx="11453249" cy="2727798"/>
              </a:xfrm>
              <a:prstGeom prst="rect">
                <a:avLst/>
              </a:prstGeom>
              <a:blipFill>
                <a:blip r:embed="rId3"/>
                <a:stretch>
                  <a:fillRect l="-4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40B86CC-A293-4820-5F84-0DA18093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981" y="222580"/>
            <a:ext cx="1531844" cy="48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EBCCC5-6B6A-4B28-5BE0-5AF275394B62}"/>
              </a:ext>
            </a:extLst>
          </p:cNvPr>
          <p:cNvSpPr txBox="1"/>
          <p:nvPr/>
        </p:nvSpPr>
        <p:spPr>
          <a:xfrm>
            <a:off x="230751" y="40571"/>
            <a:ext cx="77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endParaRPr lang="ko-KR" altLang="en-US" sz="40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HY그래픽M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50B0A7-05F9-EB5C-0ADA-006A6119BED5}"/>
              </a:ext>
            </a:extLst>
          </p:cNvPr>
          <p:cNvSpPr txBox="1"/>
          <p:nvPr/>
        </p:nvSpPr>
        <p:spPr>
          <a:xfrm>
            <a:off x="369375" y="1233830"/>
            <a:ext cx="7525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Kullback-Leibler</a:t>
            </a:r>
            <a:r>
              <a:rPr lang="en-US" altLang="ko-KR" sz="2200" b="1" dirty="0">
                <a:latin typeface="Times New Roman" panose="02020603050405020304" pitchFamily="18" charset="0"/>
                <a:ea typeface="HY그래픽M" panose="02030600000101010101" pitchFamily="18" charset="-127"/>
                <a:cs typeface="Times New Roman" panose="02020603050405020304" pitchFamily="18" charset="0"/>
              </a:rPr>
              <a:t> (KL) Divergence-Based Feature Alignment</a:t>
            </a:r>
            <a:endParaRPr lang="ko-KR" altLang="en-US" sz="2200" b="1" dirty="0">
              <a:latin typeface="Times New Roman" panose="02020603050405020304" pitchFamily="18" charset="0"/>
              <a:ea typeface="HY그래픽M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4A196242-58DF-452A-DC30-B3726B82A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4C8A-071C-4629-96AC-F4074BCBC8E4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33D53B1-B433-E076-1FF1-5AB72D427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00" y="3060700"/>
            <a:ext cx="7340600" cy="3683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5FF4012-6AFE-4ACC-9410-D532CC928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00" y="4168797"/>
            <a:ext cx="7772400" cy="9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6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31498</TotalTime>
  <Words>3342</Words>
  <Application>Microsoft Macintosh PowerPoint</Application>
  <PresentationFormat>와이드스크린</PresentationFormat>
  <Paragraphs>232</Paragraphs>
  <Slides>16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맑은 고딕</vt:lpstr>
      <vt:lpstr>Google Sans Flex</vt:lpstr>
      <vt:lpstr>Google Sans Text</vt:lpstr>
      <vt:lpstr>noto</vt:lpstr>
      <vt:lpstr>Arial</vt:lpstr>
      <vt:lpstr>Calibri</vt:lpstr>
      <vt:lpstr>Cambria Math</vt:lpstr>
      <vt:lpstr>Times New Roman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KimSeongeun</dc:creator>
  <cp:lastModifiedBy>김지윤</cp:lastModifiedBy>
  <cp:revision>705</cp:revision>
  <dcterms:created xsi:type="dcterms:W3CDTF">2025-07-05T16:19:33Z</dcterms:created>
  <dcterms:modified xsi:type="dcterms:W3CDTF">2026-05-21T08:05:18Z</dcterms:modified>
</cp:coreProperties>
</file>